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9753600" cy="7315200"/>
  <p:notesSz cx="6858000" cy="9144000"/>
  <p:embeddedFontLst>
    <p:embeddedFont>
      <p:font typeface="Times New Roman Bold" charset="1" panose="02030802070405020303"/>
      <p:regular r:id="rId37"/>
    </p:embeddedFont>
    <p:embeddedFont>
      <p:font typeface="Calibri (MS) Bold" charset="1" panose="020F0702030404030204"/>
      <p:regular r:id="rId38"/>
    </p:embeddedFont>
    <p:embeddedFont>
      <p:font typeface="Times New Roman" charset="1" panose="02030502070405020303"/>
      <p:regular r:id="rId39"/>
    </p:embeddedFont>
    <p:embeddedFont>
      <p:font typeface="Calibri (MS)" charset="1" panose="020F0502020204030204"/>
      <p:regular r:id="rId44"/>
    </p:embeddedFont>
    <p:embeddedFont>
      <p:font typeface="Arimo" charset="1" panose="020B0604020202020204"/>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notesMasters/notesMaster1.xml" Type="http://schemas.openxmlformats.org/officeDocument/2006/relationships/notesMaster"/><Relationship Id="rId41" Target="theme/theme2.xml" Type="http://schemas.openxmlformats.org/officeDocument/2006/relationships/theme"/><Relationship Id="rId42" Target="notesSlides/notesSlide1.xml" Type="http://schemas.openxmlformats.org/officeDocument/2006/relationships/notesSlide"/><Relationship Id="rId43" Target="notesSlides/notesSlide2.xml" Type="http://schemas.openxmlformats.org/officeDocument/2006/relationships/notesSlide"/><Relationship Id="rId44" Target="fonts/font44.fntdata" Type="http://schemas.openxmlformats.org/officeDocument/2006/relationships/font"/><Relationship Id="rId45" Target="notesSlides/notesSlide3.xml" Type="http://schemas.openxmlformats.org/officeDocument/2006/relationships/notesSlide"/><Relationship Id="rId46" Target="notesSlides/notesSlide4.xml" Type="http://schemas.openxmlformats.org/officeDocument/2006/relationships/notesSlide"/><Relationship Id="rId47" Target="fonts/font47.fntdata" Type="http://schemas.openxmlformats.org/officeDocument/2006/relationships/font"/><Relationship Id="rId48" Target="notesSlides/notesSlide5.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34035" y="1920151"/>
            <a:ext cx="7488045" cy="492443"/>
            <a:chOff x="0" y="0"/>
            <a:chExt cx="9984060" cy="656590"/>
          </a:xfrm>
        </p:grpSpPr>
        <p:sp>
          <p:nvSpPr>
            <p:cNvPr name="Freeform 3" id="3"/>
            <p:cNvSpPr/>
            <p:nvPr/>
          </p:nvSpPr>
          <p:spPr>
            <a:xfrm flipH="false" flipV="false" rot="0">
              <a:off x="0" y="0"/>
              <a:ext cx="9984060" cy="656590"/>
            </a:xfrm>
            <a:custGeom>
              <a:avLst/>
              <a:gdLst/>
              <a:ahLst/>
              <a:cxnLst/>
              <a:rect r="r" b="b" t="t" l="l"/>
              <a:pathLst>
                <a:path h="656590" w="9984060">
                  <a:moveTo>
                    <a:pt x="0" y="0"/>
                  </a:moveTo>
                  <a:lnTo>
                    <a:pt x="9984060" y="0"/>
                  </a:lnTo>
                  <a:lnTo>
                    <a:pt x="9984060" y="656590"/>
                  </a:lnTo>
                  <a:lnTo>
                    <a:pt x="0" y="656590"/>
                  </a:lnTo>
                  <a:close/>
                </a:path>
              </a:pathLst>
            </a:custGeom>
            <a:solidFill>
              <a:srgbClr val="000000">
                <a:alpha val="0"/>
              </a:srgbClr>
            </a:solidFill>
          </p:spPr>
        </p:sp>
        <p:sp>
          <p:nvSpPr>
            <p:cNvPr name="TextBox 4" id="4"/>
            <p:cNvSpPr txBox="true"/>
            <p:nvPr/>
          </p:nvSpPr>
          <p:spPr>
            <a:xfrm>
              <a:off x="0" y="-47625"/>
              <a:ext cx="9984060" cy="704215"/>
            </a:xfrm>
            <a:prstGeom prst="rect">
              <a:avLst/>
            </a:prstGeom>
          </p:spPr>
          <p:txBody>
            <a:bodyPr anchor="t" rtlCol="false" tIns="0" lIns="0" bIns="0" rIns="0"/>
            <a:lstStyle/>
            <a:p>
              <a:pPr algn="l">
                <a:lnSpc>
                  <a:spcPts val="3071"/>
                </a:lnSpc>
              </a:pPr>
              <a:r>
                <a:rPr lang="en-US" sz="2559" b="true">
                  <a:solidFill>
                    <a:srgbClr val="000000"/>
                  </a:solidFill>
                  <a:latin typeface="Times New Roman Bold"/>
                  <a:ea typeface="Times New Roman Bold"/>
                  <a:cs typeface="Times New Roman Bold"/>
                  <a:sym typeface="Times New Roman Bold"/>
                </a:rPr>
                <a:t>Department of Computer Science and Engineering </a:t>
              </a:r>
            </a:p>
          </p:txBody>
        </p:sp>
      </p:grpSp>
      <p:grpSp>
        <p:nvGrpSpPr>
          <p:cNvPr name="Group 5" id="5"/>
          <p:cNvGrpSpPr/>
          <p:nvPr/>
        </p:nvGrpSpPr>
        <p:grpSpPr>
          <a:xfrm rot="0">
            <a:off x="517628" y="2612031"/>
            <a:ext cx="9114940" cy="1022418"/>
            <a:chOff x="0" y="0"/>
            <a:chExt cx="12153253" cy="1363224"/>
          </a:xfrm>
        </p:grpSpPr>
        <p:sp>
          <p:nvSpPr>
            <p:cNvPr name="Freeform 6" id="6"/>
            <p:cNvSpPr/>
            <p:nvPr/>
          </p:nvSpPr>
          <p:spPr>
            <a:xfrm flipH="false" flipV="false" rot="0">
              <a:off x="0" y="0"/>
              <a:ext cx="12153253" cy="1363224"/>
            </a:xfrm>
            <a:custGeom>
              <a:avLst/>
              <a:gdLst/>
              <a:ahLst/>
              <a:cxnLst/>
              <a:rect r="r" b="b" t="t" l="l"/>
              <a:pathLst>
                <a:path h="1363224" w="12153253">
                  <a:moveTo>
                    <a:pt x="0" y="0"/>
                  </a:moveTo>
                  <a:lnTo>
                    <a:pt x="12153253" y="0"/>
                  </a:lnTo>
                  <a:lnTo>
                    <a:pt x="12153253" y="1363224"/>
                  </a:lnTo>
                  <a:lnTo>
                    <a:pt x="0" y="1363224"/>
                  </a:lnTo>
                  <a:close/>
                </a:path>
              </a:pathLst>
            </a:custGeom>
            <a:solidFill>
              <a:srgbClr val="000000">
                <a:alpha val="0"/>
              </a:srgbClr>
            </a:solidFill>
          </p:spPr>
        </p:sp>
        <p:sp>
          <p:nvSpPr>
            <p:cNvPr name="TextBox 7" id="7"/>
            <p:cNvSpPr txBox="true"/>
            <p:nvPr/>
          </p:nvSpPr>
          <p:spPr>
            <a:xfrm>
              <a:off x="0" y="-57150"/>
              <a:ext cx="12153253" cy="1420374"/>
            </a:xfrm>
            <a:prstGeom prst="rect">
              <a:avLst/>
            </a:prstGeom>
          </p:spPr>
          <p:txBody>
            <a:bodyPr anchor="t" rtlCol="false" tIns="0" lIns="0" bIns="0" rIns="0"/>
            <a:lstStyle/>
            <a:p>
              <a:pPr algn="l">
                <a:lnSpc>
                  <a:spcPts val="3583"/>
                </a:lnSpc>
              </a:pPr>
              <a:r>
                <a:rPr lang="en-US" sz="2986" b="true">
                  <a:solidFill>
                    <a:srgbClr val="000000"/>
                  </a:solidFill>
                  <a:latin typeface="Times New Roman Bold"/>
                  <a:ea typeface="Times New Roman Bold"/>
                  <a:cs typeface="Times New Roman Bold"/>
                  <a:sym typeface="Times New Roman Bold"/>
                </a:rPr>
                <a:t>             SKIN  DEEP  ADVANCED  MODEL </a:t>
              </a:r>
            </a:p>
            <a:p>
              <a:pPr algn="l">
                <a:lnSpc>
                  <a:spcPts val="3583"/>
                </a:lnSpc>
              </a:pPr>
              <a:r>
                <a:rPr lang="en-US" sz="2986" b="true">
                  <a:solidFill>
                    <a:srgbClr val="000000"/>
                  </a:solidFill>
                  <a:latin typeface="Times New Roman Bold"/>
                  <a:ea typeface="Times New Roman Bold"/>
                  <a:cs typeface="Times New Roman Bold"/>
                  <a:sym typeface="Times New Roman Bold"/>
                </a:rPr>
                <a:t>FOR ACCURATE  SKIN  DISEASE  DIAGNOSIS</a:t>
              </a:r>
            </a:p>
          </p:txBody>
        </p:sp>
      </p:grpSp>
      <p:grpSp>
        <p:nvGrpSpPr>
          <p:cNvPr name="Group 8" id="8"/>
          <p:cNvGrpSpPr/>
          <p:nvPr/>
        </p:nvGrpSpPr>
        <p:grpSpPr>
          <a:xfrm rot="0">
            <a:off x="159169" y="5268710"/>
            <a:ext cx="4446553" cy="1254963"/>
            <a:chOff x="0" y="0"/>
            <a:chExt cx="5928737" cy="1673284"/>
          </a:xfrm>
        </p:grpSpPr>
        <p:sp>
          <p:nvSpPr>
            <p:cNvPr name="Freeform 9" id="9"/>
            <p:cNvSpPr/>
            <p:nvPr/>
          </p:nvSpPr>
          <p:spPr>
            <a:xfrm flipH="false" flipV="false" rot="0">
              <a:off x="0" y="0"/>
              <a:ext cx="5928737" cy="1673284"/>
            </a:xfrm>
            <a:custGeom>
              <a:avLst/>
              <a:gdLst/>
              <a:ahLst/>
              <a:cxnLst/>
              <a:rect r="r" b="b" t="t" l="l"/>
              <a:pathLst>
                <a:path h="1673284" w="5928737">
                  <a:moveTo>
                    <a:pt x="0" y="0"/>
                  </a:moveTo>
                  <a:lnTo>
                    <a:pt x="5928737" y="0"/>
                  </a:lnTo>
                  <a:lnTo>
                    <a:pt x="5928737" y="1673284"/>
                  </a:lnTo>
                  <a:lnTo>
                    <a:pt x="0" y="1673284"/>
                  </a:lnTo>
                  <a:close/>
                </a:path>
              </a:pathLst>
            </a:custGeom>
            <a:solidFill>
              <a:srgbClr val="000000">
                <a:alpha val="0"/>
              </a:srgbClr>
            </a:solidFill>
          </p:spPr>
        </p:sp>
        <p:sp>
          <p:nvSpPr>
            <p:cNvPr name="TextBox 10" id="10"/>
            <p:cNvSpPr txBox="true"/>
            <p:nvPr/>
          </p:nvSpPr>
          <p:spPr>
            <a:xfrm>
              <a:off x="0" y="-38100"/>
              <a:ext cx="5928737" cy="1711384"/>
            </a:xfrm>
            <a:prstGeom prst="rect">
              <a:avLst/>
            </a:prstGeom>
          </p:spPr>
          <p:txBody>
            <a:bodyPr anchor="t" rtlCol="false" tIns="0" lIns="0" bIns="0" rIns="0"/>
            <a:lstStyle/>
            <a:p>
              <a:pPr algn="l">
                <a:lnSpc>
                  <a:spcPts val="2399"/>
                </a:lnSpc>
              </a:pPr>
              <a:r>
                <a:rPr lang="en-US" sz="1999" b="true">
                  <a:solidFill>
                    <a:srgbClr val="000000"/>
                  </a:solidFill>
                  <a:latin typeface="Times New Roman Bold"/>
                  <a:ea typeface="Times New Roman Bold"/>
                  <a:cs typeface="Times New Roman Bold"/>
                  <a:sym typeface="Times New Roman Bold"/>
                </a:rPr>
                <a:t>GUIDE NAME : </a:t>
              </a:r>
            </a:p>
            <a:p>
              <a:pPr algn="l">
                <a:lnSpc>
                  <a:spcPts val="2399"/>
                </a:lnSpc>
              </a:pPr>
              <a:r>
                <a:rPr lang="en-US" sz="1999" b="true">
                  <a:solidFill>
                    <a:srgbClr val="000000"/>
                  </a:solidFill>
                  <a:latin typeface="Times New Roman Bold"/>
                  <a:ea typeface="Times New Roman Bold"/>
                  <a:cs typeface="Times New Roman Bold"/>
                  <a:sym typeface="Times New Roman Bold"/>
                </a:rPr>
                <a:t>Mrs. S. SOPHANA JENNIFER ., M.E.,</a:t>
              </a:r>
            </a:p>
            <a:p>
              <a:pPr algn="l">
                <a:lnSpc>
                  <a:spcPts val="2399"/>
                </a:lnSpc>
              </a:pPr>
              <a:r>
                <a:rPr lang="en-US" sz="1999" b="true">
                  <a:solidFill>
                    <a:srgbClr val="000000"/>
                  </a:solidFill>
                  <a:latin typeface="Times New Roman Bold"/>
                  <a:ea typeface="Times New Roman Bold"/>
                  <a:cs typeface="Times New Roman Bold"/>
                  <a:sym typeface="Times New Roman Bold"/>
                </a:rPr>
                <a:t>ASSISTANT PROFESSOR</a:t>
              </a:r>
            </a:p>
            <a:p>
              <a:pPr algn="l">
                <a:lnSpc>
                  <a:spcPts val="2304"/>
                </a:lnSpc>
              </a:pPr>
            </a:p>
          </p:txBody>
        </p:sp>
      </p:grpSp>
      <p:grpSp>
        <p:nvGrpSpPr>
          <p:cNvPr name="Group 11" id="11"/>
          <p:cNvGrpSpPr/>
          <p:nvPr/>
        </p:nvGrpSpPr>
        <p:grpSpPr>
          <a:xfrm rot="0">
            <a:off x="2044218" y="3834474"/>
            <a:ext cx="5123008" cy="1234211"/>
            <a:chOff x="0" y="0"/>
            <a:chExt cx="6830677" cy="1645615"/>
          </a:xfrm>
        </p:grpSpPr>
        <p:sp>
          <p:nvSpPr>
            <p:cNvPr name="Freeform 12" id="12"/>
            <p:cNvSpPr/>
            <p:nvPr/>
          </p:nvSpPr>
          <p:spPr>
            <a:xfrm flipH="false" flipV="false" rot="0">
              <a:off x="0" y="0"/>
              <a:ext cx="6830678" cy="1645615"/>
            </a:xfrm>
            <a:custGeom>
              <a:avLst/>
              <a:gdLst/>
              <a:ahLst/>
              <a:cxnLst/>
              <a:rect r="r" b="b" t="t" l="l"/>
              <a:pathLst>
                <a:path h="1645615" w="6830678">
                  <a:moveTo>
                    <a:pt x="0" y="0"/>
                  </a:moveTo>
                  <a:lnTo>
                    <a:pt x="6830678" y="0"/>
                  </a:lnTo>
                  <a:lnTo>
                    <a:pt x="6830678" y="1645615"/>
                  </a:lnTo>
                  <a:lnTo>
                    <a:pt x="0" y="1645615"/>
                  </a:lnTo>
                  <a:close/>
                </a:path>
              </a:pathLst>
            </a:custGeom>
            <a:solidFill>
              <a:srgbClr val="000000">
                <a:alpha val="0"/>
              </a:srgbClr>
            </a:solidFill>
          </p:spPr>
        </p:sp>
        <p:sp>
          <p:nvSpPr>
            <p:cNvPr name="TextBox 13" id="13"/>
            <p:cNvSpPr txBox="true"/>
            <p:nvPr/>
          </p:nvSpPr>
          <p:spPr>
            <a:xfrm>
              <a:off x="0" y="-47625"/>
              <a:ext cx="6830677" cy="1693240"/>
            </a:xfrm>
            <a:prstGeom prst="rect">
              <a:avLst/>
            </a:prstGeom>
          </p:spPr>
          <p:txBody>
            <a:bodyPr anchor="t" rtlCol="false" tIns="0" lIns="0" bIns="0" rIns="0"/>
            <a:lstStyle/>
            <a:p>
              <a:pPr algn="ctr">
                <a:lnSpc>
                  <a:spcPts val="2304"/>
                </a:lnSpc>
              </a:pPr>
              <a:r>
                <a:rPr lang="en-US" sz="1920" b="true">
                  <a:solidFill>
                    <a:srgbClr val="000000"/>
                  </a:solidFill>
                  <a:latin typeface="Times New Roman Bold"/>
                  <a:ea typeface="Times New Roman Bold"/>
                  <a:cs typeface="Times New Roman Bold"/>
                  <a:sym typeface="Times New Roman Bold"/>
                </a:rPr>
                <a:t>AKSHAYA V        211421104016 </a:t>
              </a:r>
            </a:p>
            <a:p>
              <a:pPr algn="ctr">
                <a:lnSpc>
                  <a:spcPts val="2399"/>
                </a:lnSpc>
              </a:pPr>
              <a:r>
                <a:rPr lang="en-US" sz="1999" b="true">
                  <a:solidFill>
                    <a:srgbClr val="000000"/>
                  </a:solidFill>
                  <a:latin typeface="Times New Roman Bold"/>
                  <a:ea typeface="Times New Roman Bold"/>
                  <a:cs typeface="Times New Roman Bold"/>
                  <a:sym typeface="Times New Roman Bold"/>
                </a:rPr>
                <a:t>       DEVI K          211421104053</a:t>
              </a:r>
            </a:p>
            <a:p>
              <a:pPr algn="ctr">
                <a:lnSpc>
                  <a:spcPts val="2304"/>
                </a:lnSpc>
              </a:pPr>
              <a:r>
                <a:rPr lang="en-US" sz="1920" b="true">
                  <a:solidFill>
                    <a:srgbClr val="000000"/>
                  </a:solidFill>
                  <a:latin typeface="Times New Roman Bold"/>
                  <a:ea typeface="Times New Roman Bold"/>
                  <a:cs typeface="Times New Roman Bold"/>
                  <a:sym typeface="Times New Roman Bold"/>
                </a:rPr>
                <a:t> HEMASREE R    211421104097</a:t>
              </a:r>
            </a:p>
            <a:p>
              <a:pPr algn="ctr">
                <a:lnSpc>
                  <a:spcPts val="2304"/>
                </a:lnSpc>
              </a:pPr>
            </a:p>
          </p:txBody>
        </p:sp>
      </p:grpSp>
      <p:grpSp>
        <p:nvGrpSpPr>
          <p:cNvPr name="Group 14" id="14"/>
          <p:cNvGrpSpPr/>
          <p:nvPr/>
        </p:nvGrpSpPr>
        <p:grpSpPr>
          <a:xfrm rot="0">
            <a:off x="4876800" y="5268710"/>
            <a:ext cx="5287757" cy="1511398"/>
            <a:chOff x="0" y="0"/>
            <a:chExt cx="7050342" cy="2015197"/>
          </a:xfrm>
        </p:grpSpPr>
        <p:sp>
          <p:nvSpPr>
            <p:cNvPr name="Freeform 15" id="15"/>
            <p:cNvSpPr/>
            <p:nvPr/>
          </p:nvSpPr>
          <p:spPr>
            <a:xfrm flipH="false" flipV="false" rot="0">
              <a:off x="0" y="0"/>
              <a:ext cx="7050343" cy="2015197"/>
            </a:xfrm>
            <a:custGeom>
              <a:avLst/>
              <a:gdLst/>
              <a:ahLst/>
              <a:cxnLst/>
              <a:rect r="r" b="b" t="t" l="l"/>
              <a:pathLst>
                <a:path h="2015197" w="7050343">
                  <a:moveTo>
                    <a:pt x="0" y="0"/>
                  </a:moveTo>
                  <a:lnTo>
                    <a:pt x="7050343" y="0"/>
                  </a:lnTo>
                  <a:lnTo>
                    <a:pt x="7050343" y="2015197"/>
                  </a:lnTo>
                  <a:lnTo>
                    <a:pt x="0" y="2015197"/>
                  </a:lnTo>
                  <a:close/>
                </a:path>
              </a:pathLst>
            </a:custGeom>
            <a:solidFill>
              <a:srgbClr val="000000">
                <a:alpha val="0"/>
              </a:srgbClr>
            </a:solidFill>
          </p:spPr>
        </p:sp>
        <p:sp>
          <p:nvSpPr>
            <p:cNvPr name="TextBox 16" id="16"/>
            <p:cNvSpPr txBox="true"/>
            <p:nvPr/>
          </p:nvSpPr>
          <p:spPr>
            <a:xfrm>
              <a:off x="0" y="-47625"/>
              <a:ext cx="7050342" cy="2062822"/>
            </a:xfrm>
            <a:prstGeom prst="rect">
              <a:avLst/>
            </a:prstGeom>
          </p:spPr>
          <p:txBody>
            <a:bodyPr anchor="t" rtlCol="false" tIns="0" lIns="0" bIns="0" rIns="0"/>
            <a:lstStyle/>
            <a:p>
              <a:pPr algn="l">
                <a:lnSpc>
                  <a:spcPts val="2304"/>
                </a:lnSpc>
              </a:pPr>
              <a:r>
                <a:rPr lang="en-US" sz="1920" b="true">
                  <a:solidFill>
                    <a:srgbClr val="000000"/>
                  </a:solidFill>
                  <a:latin typeface="Times New Roman Bold"/>
                  <a:ea typeface="Times New Roman Bold"/>
                  <a:cs typeface="Times New Roman Bold"/>
                  <a:sym typeface="Times New Roman Bold"/>
                </a:rPr>
                <a:t>COORDINATOR NAME : </a:t>
              </a:r>
            </a:p>
            <a:p>
              <a:pPr algn="l">
                <a:lnSpc>
                  <a:spcPts val="2304"/>
                </a:lnSpc>
              </a:pPr>
              <a:r>
                <a:rPr lang="en-US" sz="1920" b="true">
                  <a:solidFill>
                    <a:srgbClr val="000000"/>
                  </a:solidFill>
                  <a:latin typeface="Times New Roman Bold"/>
                  <a:ea typeface="Times New Roman Bold"/>
                  <a:cs typeface="Times New Roman Bold"/>
                  <a:sym typeface="Times New Roman Bold"/>
                </a:rPr>
                <a:t>Dr. KAVITHA SUBRAMANI., M.E., Ph.D.,</a:t>
              </a:r>
            </a:p>
            <a:p>
              <a:pPr algn="l">
                <a:lnSpc>
                  <a:spcPts val="2304"/>
                </a:lnSpc>
              </a:pPr>
              <a:r>
                <a:rPr lang="en-US" sz="1920" b="true">
                  <a:solidFill>
                    <a:srgbClr val="000000"/>
                  </a:solidFill>
                  <a:latin typeface="Times New Roman Bold"/>
                  <a:ea typeface="Times New Roman Bold"/>
                  <a:cs typeface="Times New Roman Bold"/>
                  <a:sym typeface="Times New Roman Bold"/>
                </a:rPr>
                <a:t>PROFESSOR</a:t>
              </a:r>
            </a:p>
            <a:p>
              <a:pPr algn="l">
                <a:lnSpc>
                  <a:spcPts val="2304"/>
                </a:lnSpc>
              </a:pPr>
            </a:p>
          </p:txBody>
        </p:sp>
      </p:grpSp>
      <p:grpSp>
        <p:nvGrpSpPr>
          <p:cNvPr name="Group 17" id="17"/>
          <p:cNvGrpSpPr/>
          <p:nvPr/>
        </p:nvGrpSpPr>
        <p:grpSpPr>
          <a:xfrm rot="0">
            <a:off x="670560" y="6780108"/>
            <a:ext cx="2194560" cy="389467"/>
            <a:chOff x="0" y="0"/>
            <a:chExt cx="2926080" cy="519289"/>
          </a:xfrm>
        </p:grpSpPr>
        <p:sp>
          <p:nvSpPr>
            <p:cNvPr name="Freeform 18" id="18"/>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9" id="19"/>
            <p:cNvSpPr txBox="true"/>
            <p:nvPr/>
          </p:nvSpPr>
          <p:spPr>
            <a:xfrm>
              <a:off x="0" y="-28575"/>
              <a:ext cx="2926080" cy="547864"/>
            </a:xfrm>
            <a:prstGeom prst="rect">
              <a:avLst/>
            </a:prstGeom>
          </p:spPr>
          <p:txBody>
            <a:bodyPr anchor="ctr" rtlCol="false" tIns="0" lIns="0" bIns="0" rIns="0"/>
            <a:lstStyle/>
            <a:p>
              <a:pPr algn="l">
                <a:lnSpc>
                  <a:spcPts val="1535"/>
                </a:lnSpc>
              </a:pPr>
            </a:p>
          </p:txBody>
        </p:sp>
      </p:grpSp>
      <p:grpSp>
        <p:nvGrpSpPr>
          <p:cNvPr name="Group 20" id="20"/>
          <p:cNvGrpSpPr/>
          <p:nvPr/>
        </p:nvGrpSpPr>
        <p:grpSpPr>
          <a:xfrm rot="0">
            <a:off x="6888479" y="6780108"/>
            <a:ext cx="2468558" cy="389467"/>
            <a:chOff x="0" y="0"/>
            <a:chExt cx="3291410" cy="519289"/>
          </a:xfrm>
        </p:grpSpPr>
        <p:sp>
          <p:nvSpPr>
            <p:cNvPr name="Freeform 21" id="21"/>
            <p:cNvSpPr/>
            <p:nvPr/>
          </p:nvSpPr>
          <p:spPr>
            <a:xfrm flipH="false" flipV="false" rot="0">
              <a:off x="0" y="0"/>
              <a:ext cx="3291410" cy="519289"/>
            </a:xfrm>
            <a:custGeom>
              <a:avLst/>
              <a:gdLst/>
              <a:ahLst/>
              <a:cxnLst/>
              <a:rect r="r" b="b" t="t" l="l"/>
              <a:pathLst>
                <a:path h="519289" w="3291410">
                  <a:moveTo>
                    <a:pt x="0" y="0"/>
                  </a:moveTo>
                  <a:lnTo>
                    <a:pt x="3291410" y="0"/>
                  </a:lnTo>
                  <a:lnTo>
                    <a:pt x="3291410" y="519289"/>
                  </a:lnTo>
                  <a:lnTo>
                    <a:pt x="0" y="519289"/>
                  </a:lnTo>
                  <a:close/>
                </a:path>
              </a:pathLst>
            </a:custGeom>
            <a:solidFill>
              <a:srgbClr val="000000">
                <a:alpha val="0"/>
              </a:srgbClr>
            </a:solidFill>
          </p:spPr>
        </p:sp>
        <p:sp>
          <p:nvSpPr>
            <p:cNvPr name="TextBox 22" id="22"/>
            <p:cNvSpPr txBox="true"/>
            <p:nvPr/>
          </p:nvSpPr>
          <p:spPr>
            <a:xfrm>
              <a:off x="0" y="-28575"/>
              <a:ext cx="3291410" cy="547864"/>
            </a:xfrm>
            <a:prstGeom prst="rect">
              <a:avLst/>
            </a:prstGeom>
          </p:spPr>
          <p:txBody>
            <a:bodyPr anchor="ctr" rtlCol="false" tIns="0" lIns="0" bIns="0" rIns="0"/>
            <a:lstStyle/>
            <a:p>
              <a:pPr algn="r">
                <a:lnSpc>
                  <a:spcPts val="1791"/>
                </a:lnSpc>
              </a:pPr>
              <a:r>
                <a:rPr lang="en-US" sz="1493" b="true">
                  <a:solidFill>
                    <a:srgbClr val="000000"/>
                  </a:solidFill>
                  <a:latin typeface="Calibri (MS) Bold"/>
                  <a:ea typeface="Calibri (MS) Bold"/>
                  <a:cs typeface="Calibri (MS) Bold"/>
                  <a:sym typeface="Calibri (MS) Bold"/>
                </a:rPr>
                <a:t>1</a:t>
              </a:r>
            </a:p>
          </p:txBody>
        </p:sp>
      </p:grpSp>
      <p:grpSp>
        <p:nvGrpSpPr>
          <p:cNvPr name="Group 23" id="23"/>
          <p:cNvGrpSpPr/>
          <p:nvPr/>
        </p:nvGrpSpPr>
        <p:grpSpPr>
          <a:xfrm rot="0">
            <a:off x="3230880" y="6780108"/>
            <a:ext cx="3291840" cy="389467"/>
            <a:chOff x="0" y="0"/>
            <a:chExt cx="4389120" cy="519289"/>
          </a:xfrm>
        </p:grpSpPr>
        <p:sp>
          <p:nvSpPr>
            <p:cNvPr name="Freeform 24" id="24"/>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25" id="25"/>
            <p:cNvSpPr txBox="true"/>
            <p:nvPr/>
          </p:nvSpPr>
          <p:spPr>
            <a:xfrm>
              <a:off x="0" y="-28575"/>
              <a:ext cx="4389120" cy="547864"/>
            </a:xfrm>
            <a:prstGeom prst="rect">
              <a:avLst/>
            </a:prstGeom>
          </p:spPr>
          <p:txBody>
            <a:bodyPr anchor="ctr" rtlCol="false" tIns="0" lIns="0" bIns="0" rIns="0"/>
            <a:lstStyle/>
            <a:p>
              <a:pPr algn="ctr">
                <a:lnSpc>
                  <a:spcPts val="1535"/>
                </a:lnSpc>
              </a:pPr>
            </a:p>
          </p:txBody>
        </p:sp>
      </p:grpSp>
      <p:sp>
        <p:nvSpPr>
          <p:cNvPr name="Freeform 26" id="26"/>
          <p:cNvSpPr/>
          <p:nvPr/>
        </p:nvSpPr>
        <p:spPr>
          <a:xfrm flipH="false" flipV="false" rot="0">
            <a:off x="1863131" y="201350"/>
            <a:ext cx="6027338" cy="1519363"/>
          </a:xfrm>
          <a:custGeom>
            <a:avLst/>
            <a:gdLst/>
            <a:ahLst/>
            <a:cxnLst/>
            <a:rect r="r" b="b" t="t" l="l"/>
            <a:pathLst>
              <a:path h="1519363" w="6027338">
                <a:moveTo>
                  <a:pt x="0" y="0"/>
                </a:moveTo>
                <a:lnTo>
                  <a:pt x="6027338" y="0"/>
                </a:lnTo>
                <a:lnTo>
                  <a:pt x="6027338" y="1519363"/>
                </a:lnTo>
                <a:lnTo>
                  <a:pt x="0" y="1519363"/>
                </a:lnTo>
                <a:lnTo>
                  <a:pt x="0" y="0"/>
                </a:lnTo>
                <a:close/>
              </a:path>
            </a:pathLst>
          </a:custGeom>
          <a:blipFill>
            <a:blip r:embed="rId2"/>
            <a:stretch>
              <a:fillRect l="-11109" t="0" r="-11109" b="0"/>
            </a:stretch>
          </a:blipFill>
        </p:spPr>
      </p:sp>
      <p:sp>
        <p:nvSpPr>
          <p:cNvPr name="Freeform 27" id="27"/>
          <p:cNvSpPr/>
          <p:nvPr/>
        </p:nvSpPr>
        <p:spPr>
          <a:xfrm flipH="false" flipV="false" rot="0">
            <a:off x="159169" y="230675"/>
            <a:ext cx="1703962" cy="1358763"/>
          </a:xfrm>
          <a:custGeom>
            <a:avLst/>
            <a:gdLst/>
            <a:ahLst/>
            <a:cxnLst/>
            <a:rect r="r" b="b" t="t" l="l"/>
            <a:pathLst>
              <a:path h="1358763" w="1703962">
                <a:moveTo>
                  <a:pt x="0" y="0"/>
                </a:moveTo>
                <a:lnTo>
                  <a:pt x="1703962" y="0"/>
                </a:lnTo>
                <a:lnTo>
                  <a:pt x="1703962" y="1358763"/>
                </a:lnTo>
                <a:lnTo>
                  <a:pt x="0" y="1358763"/>
                </a:lnTo>
                <a:lnTo>
                  <a:pt x="0" y="0"/>
                </a:lnTo>
                <a:close/>
              </a:path>
            </a:pathLst>
          </a:custGeom>
          <a:blipFill>
            <a:blip r:embed="rId3"/>
            <a:stretch>
              <a:fillRect l="0" t="0" r="0" b="0"/>
            </a:stretch>
          </a:blipFill>
        </p:spPr>
      </p:sp>
      <p:sp>
        <p:nvSpPr>
          <p:cNvPr name="Freeform 28" id="28"/>
          <p:cNvSpPr/>
          <p:nvPr/>
        </p:nvSpPr>
        <p:spPr>
          <a:xfrm flipH="false" flipV="false" rot="0">
            <a:off x="7958408" y="299371"/>
            <a:ext cx="1466568" cy="1323322"/>
          </a:xfrm>
          <a:custGeom>
            <a:avLst/>
            <a:gdLst/>
            <a:ahLst/>
            <a:cxnLst/>
            <a:rect r="r" b="b" t="t" l="l"/>
            <a:pathLst>
              <a:path h="1323322" w="1466568">
                <a:moveTo>
                  <a:pt x="0" y="0"/>
                </a:moveTo>
                <a:lnTo>
                  <a:pt x="1466568" y="0"/>
                </a:lnTo>
                <a:lnTo>
                  <a:pt x="1466568" y="1323321"/>
                </a:lnTo>
                <a:lnTo>
                  <a:pt x="0" y="1323321"/>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70560" y="177057"/>
            <a:ext cx="8412480" cy="565609"/>
            <a:chOff x="0" y="0"/>
            <a:chExt cx="11216640" cy="754145"/>
          </a:xfrm>
        </p:grpSpPr>
        <p:sp>
          <p:nvSpPr>
            <p:cNvPr name="Freeform 3" id="3"/>
            <p:cNvSpPr/>
            <p:nvPr/>
          </p:nvSpPr>
          <p:spPr>
            <a:xfrm flipH="false" flipV="false" rot="0">
              <a:off x="0" y="0"/>
              <a:ext cx="11216640" cy="754145"/>
            </a:xfrm>
            <a:custGeom>
              <a:avLst/>
              <a:gdLst/>
              <a:ahLst/>
              <a:cxnLst/>
              <a:rect r="r" b="b" t="t" l="l"/>
              <a:pathLst>
                <a:path h="754145" w="11216640">
                  <a:moveTo>
                    <a:pt x="0" y="0"/>
                  </a:moveTo>
                  <a:lnTo>
                    <a:pt x="11216640" y="0"/>
                  </a:lnTo>
                  <a:lnTo>
                    <a:pt x="11216640" y="754145"/>
                  </a:lnTo>
                  <a:lnTo>
                    <a:pt x="0" y="754145"/>
                  </a:lnTo>
                  <a:close/>
                </a:path>
              </a:pathLst>
            </a:custGeom>
            <a:solidFill>
              <a:srgbClr val="000000">
                <a:alpha val="0"/>
              </a:srgbClr>
            </a:solidFill>
          </p:spPr>
        </p:sp>
        <p:sp>
          <p:nvSpPr>
            <p:cNvPr name="TextBox 4" id="4"/>
            <p:cNvSpPr txBox="true"/>
            <p:nvPr/>
          </p:nvSpPr>
          <p:spPr>
            <a:xfrm>
              <a:off x="0" y="-28575"/>
              <a:ext cx="11216640" cy="782720"/>
            </a:xfrm>
            <a:prstGeom prst="rect">
              <a:avLst/>
            </a:prstGeom>
          </p:spPr>
          <p:txBody>
            <a:bodyPr anchor="ctr" rtlCol="false" tIns="0" lIns="0" bIns="0" rIns="0"/>
            <a:lstStyle/>
            <a:p>
              <a:pPr algn="ctr">
                <a:lnSpc>
                  <a:spcPts val="4147"/>
                </a:lnSpc>
              </a:pPr>
              <a:r>
                <a:rPr lang="en-US" sz="3840" b="true">
                  <a:solidFill>
                    <a:srgbClr val="000000"/>
                  </a:solidFill>
                  <a:latin typeface="Times New Roman Bold"/>
                  <a:ea typeface="Times New Roman Bold"/>
                  <a:cs typeface="Times New Roman Bold"/>
                  <a:sym typeface="Times New Roman Bold"/>
                </a:rPr>
                <a:t>Proposed System</a:t>
              </a:r>
            </a:p>
          </p:txBody>
        </p:sp>
      </p:grpSp>
      <p:grpSp>
        <p:nvGrpSpPr>
          <p:cNvPr name="Group 5" id="5"/>
          <p:cNvGrpSpPr/>
          <p:nvPr/>
        </p:nvGrpSpPr>
        <p:grpSpPr>
          <a:xfrm rot="0">
            <a:off x="6888480" y="6780108"/>
            <a:ext cx="2326127" cy="412816"/>
            <a:chOff x="0" y="0"/>
            <a:chExt cx="2926080" cy="519289"/>
          </a:xfrm>
        </p:grpSpPr>
        <p:sp>
          <p:nvSpPr>
            <p:cNvPr name="Freeform 6" id="6"/>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7" id="7"/>
            <p:cNvSpPr txBox="true"/>
            <p:nvPr/>
          </p:nvSpPr>
          <p:spPr>
            <a:xfrm>
              <a:off x="0" y="-28575"/>
              <a:ext cx="2926080" cy="547864"/>
            </a:xfrm>
            <a:prstGeom prst="rect">
              <a:avLst/>
            </a:prstGeom>
          </p:spPr>
          <p:txBody>
            <a:bodyPr anchor="ctr" rtlCol="false" tIns="0" lIns="0" bIns="0" rIns="0"/>
            <a:lstStyle/>
            <a:p>
              <a:pPr algn="r">
                <a:lnSpc>
                  <a:spcPts val="1791"/>
                </a:lnSpc>
              </a:pPr>
              <a:r>
                <a:rPr lang="en-US" sz="1493" b="true">
                  <a:solidFill>
                    <a:srgbClr val="000000"/>
                  </a:solidFill>
                  <a:latin typeface="Calibri (MS) Bold"/>
                  <a:ea typeface="Calibri (MS) Bold"/>
                  <a:cs typeface="Calibri (MS) Bold"/>
                  <a:sym typeface="Calibri (MS) Bold"/>
                </a:rPr>
                <a:t>8</a:t>
              </a:r>
            </a:p>
          </p:txBody>
        </p:sp>
      </p:grpSp>
      <p:sp>
        <p:nvSpPr>
          <p:cNvPr name="TextBox 8" id="8"/>
          <p:cNvSpPr txBox="true"/>
          <p:nvPr/>
        </p:nvSpPr>
        <p:spPr>
          <a:xfrm rot="0">
            <a:off x="538993" y="800147"/>
            <a:ext cx="8845525" cy="6270402"/>
          </a:xfrm>
          <a:prstGeom prst="rect">
            <a:avLst/>
          </a:prstGeom>
        </p:spPr>
        <p:txBody>
          <a:bodyPr anchor="t" rtlCol="false" tIns="0" lIns="0" bIns="0" rIns="0">
            <a:spAutoFit/>
          </a:bodyPr>
          <a:lstStyle/>
          <a:p>
            <a:pPr algn="just">
              <a:lnSpc>
                <a:spcPts val="3149"/>
              </a:lnSpc>
            </a:pPr>
            <a:r>
              <a:rPr lang="en-US" sz="2018">
                <a:solidFill>
                  <a:srgbClr val="000000"/>
                </a:solidFill>
                <a:latin typeface="Times New Roman"/>
                <a:ea typeface="Times New Roman"/>
                <a:cs typeface="Times New Roman"/>
                <a:sym typeface="Times New Roman"/>
              </a:rPr>
              <a:t>The Proposed system aims to rev</a:t>
            </a:r>
            <a:r>
              <a:rPr lang="en-US" sz="2018">
                <a:solidFill>
                  <a:srgbClr val="000000"/>
                </a:solidFill>
                <a:latin typeface="Times New Roman"/>
                <a:ea typeface="Times New Roman"/>
                <a:cs typeface="Times New Roman"/>
                <a:sym typeface="Times New Roman"/>
              </a:rPr>
              <a:t>olutionize skin disease diagnosis by leveraging advanced deep learning techniques. Using Convolutional Neural Networks  implemented with TensorFlow, our system will analyse skin images to accurately classify and diagnose various dermatological conditions. The process begins with users uploading skin images through a Django-based interface, ensuring ease of access and user-friendly interaction. Once uploaded, the images undergo pre-processing to enhance quality and standardize format, crucial for effective analysis. This model, trained on a diverse dataset of annotated skin images encompassing various diseases and conditions, will then perform feature extraction and classification. TensorFlow's framework ensures efficient model training and deployment, optimizing performance and accuracy. Upon classification, the system will provide detailed diagnostic reports, including probable conditions, confidence levels, and recommended actions such as further consultation or treatment. User feedback and iterative model improvement are integrated to enhance diagnostic precision over time.</a:t>
            </a:r>
          </a:p>
          <a:p>
            <a:pPr algn="just">
              <a:lnSpc>
                <a:spcPts val="3149"/>
              </a:lnSpc>
            </a:pP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70560" y="177057"/>
            <a:ext cx="8412480" cy="565609"/>
            <a:chOff x="0" y="0"/>
            <a:chExt cx="11216640" cy="754145"/>
          </a:xfrm>
        </p:grpSpPr>
        <p:sp>
          <p:nvSpPr>
            <p:cNvPr name="Freeform 3" id="3"/>
            <p:cNvSpPr/>
            <p:nvPr/>
          </p:nvSpPr>
          <p:spPr>
            <a:xfrm flipH="false" flipV="false" rot="0">
              <a:off x="0" y="0"/>
              <a:ext cx="11216640" cy="754145"/>
            </a:xfrm>
            <a:custGeom>
              <a:avLst/>
              <a:gdLst/>
              <a:ahLst/>
              <a:cxnLst/>
              <a:rect r="r" b="b" t="t" l="l"/>
              <a:pathLst>
                <a:path h="754145" w="11216640">
                  <a:moveTo>
                    <a:pt x="0" y="0"/>
                  </a:moveTo>
                  <a:lnTo>
                    <a:pt x="11216640" y="0"/>
                  </a:lnTo>
                  <a:lnTo>
                    <a:pt x="11216640" y="754145"/>
                  </a:lnTo>
                  <a:lnTo>
                    <a:pt x="0" y="754145"/>
                  </a:lnTo>
                  <a:close/>
                </a:path>
              </a:pathLst>
            </a:custGeom>
            <a:solidFill>
              <a:srgbClr val="000000">
                <a:alpha val="0"/>
              </a:srgbClr>
            </a:solidFill>
          </p:spPr>
        </p:sp>
        <p:sp>
          <p:nvSpPr>
            <p:cNvPr name="TextBox 4" id="4"/>
            <p:cNvSpPr txBox="true"/>
            <p:nvPr/>
          </p:nvSpPr>
          <p:spPr>
            <a:xfrm>
              <a:off x="0" y="-28575"/>
              <a:ext cx="11216640" cy="782720"/>
            </a:xfrm>
            <a:prstGeom prst="rect">
              <a:avLst/>
            </a:prstGeom>
          </p:spPr>
          <p:txBody>
            <a:bodyPr anchor="ctr" rtlCol="false" tIns="0" lIns="0" bIns="0" rIns="0"/>
            <a:lstStyle/>
            <a:p>
              <a:pPr algn="ctr">
                <a:lnSpc>
                  <a:spcPts val="4147"/>
                </a:lnSpc>
              </a:pPr>
              <a:r>
                <a:rPr lang="en-US" sz="3840" b="true">
                  <a:solidFill>
                    <a:srgbClr val="000000"/>
                  </a:solidFill>
                  <a:latin typeface="Times New Roman Bold"/>
                  <a:ea typeface="Times New Roman Bold"/>
                  <a:cs typeface="Times New Roman Bold"/>
                  <a:sym typeface="Times New Roman Bold"/>
                </a:rPr>
                <a:t>Software / Hardware used</a:t>
              </a:r>
            </a:p>
          </p:txBody>
        </p:sp>
      </p:grpSp>
      <p:sp>
        <p:nvSpPr>
          <p:cNvPr name="TextBox 5" id="5"/>
          <p:cNvSpPr txBox="true"/>
          <p:nvPr/>
        </p:nvSpPr>
        <p:spPr>
          <a:xfrm rot="0">
            <a:off x="1659969" y="2604657"/>
            <a:ext cx="6104811" cy="923925"/>
          </a:xfrm>
          <a:prstGeom prst="rect">
            <a:avLst/>
          </a:prstGeom>
        </p:spPr>
        <p:txBody>
          <a:bodyPr anchor="t" rtlCol="false" tIns="0" lIns="0" bIns="0" rIns="0">
            <a:spAutoFit/>
          </a:bodyPr>
          <a:lstStyle/>
          <a:p>
            <a:pPr algn="l" marL="427479" indent="-213739" lvl="1">
              <a:lnSpc>
                <a:spcPts val="2375"/>
              </a:lnSpc>
              <a:buFont typeface="Arial"/>
              <a:buChar char="•"/>
            </a:pPr>
            <a:r>
              <a:rPr lang="en-US" sz="1979">
                <a:solidFill>
                  <a:srgbClr val="000000"/>
                </a:solidFill>
                <a:latin typeface="Times New Roman"/>
                <a:ea typeface="Times New Roman"/>
                <a:cs typeface="Times New Roman"/>
                <a:sym typeface="Times New Roman"/>
              </a:rPr>
              <a:t> </a:t>
            </a:r>
            <a:r>
              <a:rPr lang="en-US" sz="1979">
                <a:solidFill>
                  <a:srgbClr val="000000"/>
                </a:solidFill>
                <a:latin typeface="Times New Roman"/>
                <a:ea typeface="Times New Roman"/>
                <a:cs typeface="Times New Roman"/>
                <a:sym typeface="Times New Roman"/>
              </a:rPr>
              <a:t>Operating System : Windows / Linux</a:t>
            </a:r>
          </a:p>
          <a:p>
            <a:pPr algn="l" marL="427479" indent="-213739" lvl="1">
              <a:lnSpc>
                <a:spcPts val="2375"/>
              </a:lnSpc>
              <a:buFont typeface="Arial"/>
              <a:buChar char="•"/>
            </a:pPr>
            <a:r>
              <a:rPr lang="en-US" sz="1979">
                <a:solidFill>
                  <a:srgbClr val="000000"/>
                </a:solidFill>
                <a:latin typeface="Times New Roman"/>
                <a:ea typeface="Times New Roman"/>
                <a:cs typeface="Times New Roman"/>
                <a:sym typeface="Times New Roman"/>
              </a:rPr>
              <a:t> Simulation Tool : Anaconda with Jupyter Notebook</a:t>
            </a:r>
          </a:p>
          <a:p>
            <a:pPr algn="l" marL="427479" indent="-213739" lvl="1">
              <a:lnSpc>
                <a:spcPts val="2375"/>
              </a:lnSpc>
              <a:buFont typeface="Arial"/>
              <a:buChar char="•"/>
            </a:pPr>
            <a:r>
              <a:rPr lang="en-US" sz="1979">
                <a:solidFill>
                  <a:srgbClr val="000000"/>
                </a:solidFill>
                <a:latin typeface="Times New Roman"/>
                <a:ea typeface="Times New Roman"/>
                <a:cs typeface="Times New Roman"/>
                <a:sym typeface="Times New Roman"/>
              </a:rPr>
              <a:t> Language : Python</a:t>
            </a:r>
          </a:p>
        </p:txBody>
      </p:sp>
      <p:sp>
        <p:nvSpPr>
          <p:cNvPr name="TextBox 6" id="6"/>
          <p:cNvSpPr txBox="true"/>
          <p:nvPr/>
        </p:nvSpPr>
        <p:spPr>
          <a:xfrm rot="0">
            <a:off x="1424107" y="1893189"/>
            <a:ext cx="1777722" cy="390525"/>
          </a:xfrm>
          <a:prstGeom prst="rect">
            <a:avLst/>
          </a:prstGeom>
        </p:spPr>
        <p:txBody>
          <a:bodyPr anchor="t" rtlCol="false" tIns="0" lIns="0" bIns="0" rIns="0">
            <a:spAutoFit/>
          </a:bodyPr>
          <a:lstStyle/>
          <a:p>
            <a:pPr algn="ctr">
              <a:lnSpc>
                <a:spcPts val="2770"/>
              </a:lnSpc>
              <a:spcBef>
                <a:spcPct val="0"/>
              </a:spcBef>
            </a:pPr>
            <a:r>
              <a:rPr lang="en-US" b="true" sz="2308">
                <a:solidFill>
                  <a:srgbClr val="000000"/>
                </a:solidFill>
                <a:latin typeface="Times New Roman Bold"/>
                <a:ea typeface="Times New Roman Bold"/>
                <a:cs typeface="Times New Roman Bold"/>
                <a:sym typeface="Times New Roman Bold"/>
              </a:rPr>
              <a:t>SOFTWARE:</a:t>
            </a:r>
          </a:p>
        </p:txBody>
      </p:sp>
      <p:sp>
        <p:nvSpPr>
          <p:cNvPr name="TextBox 7" id="7"/>
          <p:cNvSpPr txBox="true"/>
          <p:nvPr/>
        </p:nvSpPr>
        <p:spPr>
          <a:xfrm rot="0">
            <a:off x="1424107" y="3800074"/>
            <a:ext cx="1877020" cy="390525"/>
          </a:xfrm>
          <a:prstGeom prst="rect">
            <a:avLst/>
          </a:prstGeom>
        </p:spPr>
        <p:txBody>
          <a:bodyPr anchor="t" rtlCol="false" tIns="0" lIns="0" bIns="0" rIns="0">
            <a:spAutoFit/>
          </a:bodyPr>
          <a:lstStyle/>
          <a:p>
            <a:pPr algn="ctr">
              <a:lnSpc>
                <a:spcPts val="2772"/>
              </a:lnSpc>
              <a:spcBef>
                <a:spcPct val="0"/>
              </a:spcBef>
            </a:pPr>
            <a:r>
              <a:rPr lang="en-US" b="true" sz="2310">
                <a:solidFill>
                  <a:srgbClr val="000000"/>
                </a:solidFill>
                <a:latin typeface="Times New Roman Bold"/>
                <a:ea typeface="Times New Roman Bold"/>
                <a:cs typeface="Times New Roman Bold"/>
                <a:sym typeface="Times New Roman Bold"/>
              </a:rPr>
              <a:t>HARDWARE:</a:t>
            </a:r>
          </a:p>
        </p:txBody>
      </p:sp>
      <p:sp>
        <p:nvSpPr>
          <p:cNvPr name="TextBox 8" id="8"/>
          <p:cNvSpPr txBox="true"/>
          <p:nvPr/>
        </p:nvSpPr>
        <p:spPr>
          <a:xfrm rot="0">
            <a:off x="1659969" y="4362205"/>
            <a:ext cx="3670340" cy="1219200"/>
          </a:xfrm>
          <a:prstGeom prst="rect">
            <a:avLst/>
          </a:prstGeom>
        </p:spPr>
        <p:txBody>
          <a:bodyPr anchor="t" rtlCol="false" tIns="0" lIns="0" bIns="0" rIns="0">
            <a:spAutoFit/>
          </a:bodyPr>
          <a:lstStyle/>
          <a:p>
            <a:pPr algn="l" marL="427482" indent="-213741" lvl="1">
              <a:lnSpc>
                <a:spcPts val="2375"/>
              </a:lnSpc>
              <a:buFont typeface="Arial"/>
              <a:buChar char="•"/>
            </a:pPr>
            <a:r>
              <a:rPr lang="en-US" sz="1979">
                <a:solidFill>
                  <a:srgbClr val="000000"/>
                </a:solidFill>
                <a:latin typeface="Times New Roman"/>
                <a:ea typeface="Times New Roman"/>
                <a:cs typeface="Times New Roman"/>
                <a:sym typeface="Times New Roman"/>
              </a:rPr>
              <a:t> Pr</a:t>
            </a:r>
            <a:r>
              <a:rPr lang="en-US" sz="1979">
                <a:solidFill>
                  <a:srgbClr val="000000"/>
                </a:solidFill>
                <a:latin typeface="Times New Roman"/>
                <a:ea typeface="Times New Roman"/>
                <a:cs typeface="Times New Roman"/>
                <a:sym typeface="Times New Roman"/>
              </a:rPr>
              <a:t>ocessor : Intel i3</a:t>
            </a:r>
          </a:p>
          <a:p>
            <a:pPr algn="l" marL="427482" indent="-213741" lvl="1">
              <a:lnSpc>
                <a:spcPts val="2375"/>
              </a:lnSpc>
              <a:buFont typeface="Arial"/>
              <a:buChar char="•"/>
            </a:pPr>
            <a:r>
              <a:rPr lang="en-US" sz="1979">
                <a:solidFill>
                  <a:srgbClr val="000000"/>
                </a:solidFill>
                <a:latin typeface="Times New Roman"/>
                <a:ea typeface="Times New Roman"/>
                <a:cs typeface="Times New Roman"/>
                <a:sym typeface="Times New Roman"/>
              </a:rPr>
              <a:t> Hard disk : minimum 400 GB</a:t>
            </a:r>
          </a:p>
          <a:p>
            <a:pPr algn="l" marL="427482" indent="-213741" lvl="1">
              <a:lnSpc>
                <a:spcPts val="2375"/>
              </a:lnSpc>
              <a:buFont typeface="Arial"/>
              <a:buChar char="•"/>
            </a:pPr>
            <a:r>
              <a:rPr lang="en-US" sz="1979">
                <a:solidFill>
                  <a:srgbClr val="000000"/>
                </a:solidFill>
                <a:latin typeface="Times New Roman"/>
                <a:ea typeface="Times New Roman"/>
                <a:cs typeface="Times New Roman"/>
                <a:sym typeface="Times New Roman"/>
              </a:rPr>
              <a:t> RAM : minimum 4 GB</a:t>
            </a:r>
          </a:p>
          <a:p>
            <a:pPr algn="l">
              <a:lnSpc>
                <a:spcPts val="2375"/>
              </a:lnSpc>
            </a:pPr>
          </a:p>
        </p:txBody>
      </p:sp>
      <p:sp>
        <p:nvSpPr>
          <p:cNvPr name="TextBox 9" id="9"/>
          <p:cNvSpPr txBox="true"/>
          <p:nvPr/>
        </p:nvSpPr>
        <p:spPr>
          <a:xfrm rot="0">
            <a:off x="8010282" y="6728181"/>
            <a:ext cx="2023596" cy="247650"/>
          </a:xfrm>
          <a:prstGeom prst="rect">
            <a:avLst/>
          </a:prstGeom>
        </p:spPr>
        <p:txBody>
          <a:bodyPr anchor="t" rtlCol="false" tIns="0" lIns="0" bIns="0" rIns="0">
            <a:spAutoFit/>
          </a:bodyPr>
          <a:lstStyle/>
          <a:p>
            <a:pPr algn="ctr">
              <a:lnSpc>
                <a:spcPts val="1744"/>
              </a:lnSpc>
              <a:spcBef>
                <a:spcPct val="0"/>
              </a:spcBef>
            </a:pPr>
            <a:r>
              <a:rPr lang="en-US" b="true" sz="1453">
                <a:solidFill>
                  <a:srgbClr val="000000"/>
                </a:solidFill>
                <a:latin typeface="Times New Roman Bold"/>
                <a:ea typeface="Times New Roman Bold"/>
                <a:cs typeface="Times New Roman Bold"/>
                <a:sym typeface="Times New Roman Bold"/>
              </a:rPr>
              <a:t>9</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0560" y="177057"/>
            <a:ext cx="8412480" cy="745769"/>
            <a:chOff x="0" y="0"/>
            <a:chExt cx="11216640" cy="994359"/>
          </a:xfrm>
        </p:grpSpPr>
        <p:sp>
          <p:nvSpPr>
            <p:cNvPr name="Freeform 3" id="3"/>
            <p:cNvSpPr/>
            <p:nvPr/>
          </p:nvSpPr>
          <p:spPr>
            <a:xfrm flipH="false" flipV="false" rot="0">
              <a:off x="0" y="0"/>
              <a:ext cx="11216640" cy="994359"/>
            </a:xfrm>
            <a:custGeom>
              <a:avLst/>
              <a:gdLst/>
              <a:ahLst/>
              <a:cxnLst/>
              <a:rect r="r" b="b" t="t" l="l"/>
              <a:pathLst>
                <a:path h="994359" w="11216640">
                  <a:moveTo>
                    <a:pt x="0" y="0"/>
                  </a:moveTo>
                  <a:lnTo>
                    <a:pt x="11216640" y="0"/>
                  </a:lnTo>
                  <a:lnTo>
                    <a:pt x="11216640" y="994359"/>
                  </a:lnTo>
                  <a:lnTo>
                    <a:pt x="0" y="994359"/>
                  </a:lnTo>
                  <a:close/>
                </a:path>
              </a:pathLst>
            </a:custGeom>
            <a:solidFill>
              <a:srgbClr val="000000">
                <a:alpha val="0"/>
              </a:srgbClr>
            </a:solidFill>
          </p:spPr>
        </p:sp>
        <p:sp>
          <p:nvSpPr>
            <p:cNvPr name="TextBox 4" id="4"/>
            <p:cNvSpPr txBox="true"/>
            <p:nvPr/>
          </p:nvSpPr>
          <p:spPr>
            <a:xfrm>
              <a:off x="0" y="-28575"/>
              <a:ext cx="11216640" cy="1022934"/>
            </a:xfrm>
            <a:prstGeom prst="rect">
              <a:avLst/>
            </a:prstGeom>
          </p:spPr>
          <p:txBody>
            <a:bodyPr anchor="ctr" rtlCol="false" tIns="0" lIns="0" bIns="0" rIns="0"/>
            <a:lstStyle/>
            <a:p>
              <a:pPr algn="ctr">
                <a:lnSpc>
                  <a:spcPts val="4147"/>
                </a:lnSpc>
              </a:pPr>
              <a:r>
                <a:rPr lang="en-US" sz="3840" b="true">
                  <a:solidFill>
                    <a:srgbClr val="000000"/>
                  </a:solidFill>
                  <a:latin typeface="Times New Roman Bold"/>
                  <a:ea typeface="Times New Roman Bold"/>
                  <a:cs typeface="Times New Roman Bold"/>
                  <a:sym typeface="Times New Roman Bold"/>
                </a:rPr>
                <a:t>Architecture Diagram</a:t>
              </a:r>
            </a:p>
          </p:txBody>
        </p:sp>
      </p:grpSp>
      <p:grpSp>
        <p:nvGrpSpPr>
          <p:cNvPr name="Group 5" id="5"/>
          <p:cNvGrpSpPr/>
          <p:nvPr/>
        </p:nvGrpSpPr>
        <p:grpSpPr>
          <a:xfrm rot="0">
            <a:off x="6888480" y="6780108"/>
            <a:ext cx="2194560" cy="389467"/>
            <a:chOff x="0" y="0"/>
            <a:chExt cx="2926080" cy="519289"/>
          </a:xfrm>
        </p:grpSpPr>
        <p:sp>
          <p:nvSpPr>
            <p:cNvPr name="Freeform 6" id="6"/>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7" id="7"/>
            <p:cNvSpPr txBox="true"/>
            <p:nvPr/>
          </p:nvSpPr>
          <p:spPr>
            <a:xfrm>
              <a:off x="0" y="-28575"/>
              <a:ext cx="2926080" cy="547864"/>
            </a:xfrm>
            <a:prstGeom prst="rect">
              <a:avLst/>
            </a:prstGeom>
          </p:spPr>
          <p:txBody>
            <a:bodyPr anchor="ctr" rtlCol="false" tIns="0" lIns="0" bIns="0" rIns="0"/>
            <a:lstStyle/>
            <a:p>
              <a:pPr algn="r">
                <a:lnSpc>
                  <a:spcPts val="1791"/>
                </a:lnSpc>
              </a:pPr>
              <a:r>
                <a:rPr lang="en-US" sz="1493" b="true">
                  <a:solidFill>
                    <a:srgbClr val="000000"/>
                  </a:solidFill>
                  <a:latin typeface="Calibri (MS) Bold"/>
                  <a:ea typeface="Calibri (MS) Bold"/>
                  <a:cs typeface="Calibri (MS) Bold"/>
                  <a:sym typeface="Calibri (MS) Bold"/>
                </a:rPr>
                <a:t>10</a:t>
              </a:r>
            </a:p>
          </p:txBody>
        </p:sp>
      </p:grpSp>
      <p:sp>
        <p:nvSpPr>
          <p:cNvPr name="Freeform 8" id="8"/>
          <p:cNvSpPr/>
          <p:nvPr/>
        </p:nvSpPr>
        <p:spPr>
          <a:xfrm flipH="false" flipV="false" rot="0">
            <a:off x="105248" y="1360539"/>
            <a:ext cx="9501230" cy="4599804"/>
          </a:xfrm>
          <a:custGeom>
            <a:avLst/>
            <a:gdLst/>
            <a:ahLst/>
            <a:cxnLst/>
            <a:rect r="r" b="b" t="t" l="l"/>
            <a:pathLst>
              <a:path h="4599804" w="9501230">
                <a:moveTo>
                  <a:pt x="0" y="0"/>
                </a:moveTo>
                <a:lnTo>
                  <a:pt x="9501229" y="0"/>
                </a:lnTo>
                <a:lnTo>
                  <a:pt x="9501229" y="4599804"/>
                </a:lnTo>
                <a:lnTo>
                  <a:pt x="0" y="4599804"/>
                </a:lnTo>
                <a:lnTo>
                  <a:pt x="0" y="0"/>
                </a:lnTo>
                <a:close/>
              </a:path>
            </a:pathLst>
          </a:custGeom>
          <a:blipFill>
            <a:blip r:embed="rId2"/>
            <a:stretch>
              <a:fillRect l="-2212" t="-550" r="-1524" b="-427"/>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0560" y="177057"/>
            <a:ext cx="8412480" cy="745769"/>
            <a:chOff x="0" y="0"/>
            <a:chExt cx="11216640" cy="994359"/>
          </a:xfrm>
        </p:grpSpPr>
        <p:sp>
          <p:nvSpPr>
            <p:cNvPr name="Freeform 3" id="3"/>
            <p:cNvSpPr/>
            <p:nvPr/>
          </p:nvSpPr>
          <p:spPr>
            <a:xfrm flipH="false" flipV="false" rot="0">
              <a:off x="0" y="0"/>
              <a:ext cx="11216640" cy="994359"/>
            </a:xfrm>
            <a:custGeom>
              <a:avLst/>
              <a:gdLst/>
              <a:ahLst/>
              <a:cxnLst/>
              <a:rect r="r" b="b" t="t" l="l"/>
              <a:pathLst>
                <a:path h="994359" w="11216640">
                  <a:moveTo>
                    <a:pt x="0" y="0"/>
                  </a:moveTo>
                  <a:lnTo>
                    <a:pt x="11216640" y="0"/>
                  </a:lnTo>
                  <a:lnTo>
                    <a:pt x="11216640" y="994359"/>
                  </a:lnTo>
                  <a:lnTo>
                    <a:pt x="0" y="994359"/>
                  </a:lnTo>
                  <a:close/>
                </a:path>
              </a:pathLst>
            </a:custGeom>
            <a:solidFill>
              <a:srgbClr val="000000">
                <a:alpha val="0"/>
              </a:srgbClr>
            </a:solidFill>
          </p:spPr>
        </p:sp>
        <p:sp>
          <p:nvSpPr>
            <p:cNvPr name="TextBox 4" id="4"/>
            <p:cNvSpPr txBox="true"/>
            <p:nvPr/>
          </p:nvSpPr>
          <p:spPr>
            <a:xfrm>
              <a:off x="0" y="-28575"/>
              <a:ext cx="11216640" cy="1022934"/>
            </a:xfrm>
            <a:prstGeom prst="rect">
              <a:avLst/>
            </a:prstGeom>
          </p:spPr>
          <p:txBody>
            <a:bodyPr anchor="ctr" rtlCol="false" tIns="0" lIns="0" bIns="0" rIns="0"/>
            <a:lstStyle/>
            <a:p>
              <a:pPr algn="ctr">
                <a:lnSpc>
                  <a:spcPts val="4147"/>
                </a:lnSpc>
              </a:pPr>
              <a:r>
                <a:rPr lang="en-US" sz="3840" b="true">
                  <a:solidFill>
                    <a:srgbClr val="000000"/>
                  </a:solidFill>
                  <a:latin typeface="Times New Roman Bold"/>
                  <a:ea typeface="Times New Roman Bold"/>
                  <a:cs typeface="Times New Roman Bold"/>
                  <a:sym typeface="Times New Roman Bold"/>
                </a:rPr>
                <a:t>Class Diagram</a:t>
              </a:r>
            </a:p>
          </p:txBody>
        </p:sp>
      </p:grpSp>
      <p:grpSp>
        <p:nvGrpSpPr>
          <p:cNvPr name="Group 5" id="5"/>
          <p:cNvGrpSpPr/>
          <p:nvPr/>
        </p:nvGrpSpPr>
        <p:grpSpPr>
          <a:xfrm rot="0">
            <a:off x="2080768" y="2078863"/>
            <a:ext cx="4876800" cy="393954"/>
            <a:chOff x="0" y="0"/>
            <a:chExt cx="6502400" cy="525272"/>
          </a:xfrm>
        </p:grpSpPr>
        <p:sp>
          <p:nvSpPr>
            <p:cNvPr name="Freeform 6" id="6"/>
            <p:cNvSpPr/>
            <p:nvPr/>
          </p:nvSpPr>
          <p:spPr>
            <a:xfrm flipH="false" flipV="false" rot="0">
              <a:off x="0" y="0"/>
              <a:ext cx="6502400" cy="525272"/>
            </a:xfrm>
            <a:custGeom>
              <a:avLst/>
              <a:gdLst/>
              <a:ahLst/>
              <a:cxnLst/>
              <a:rect r="r" b="b" t="t" l="l"/>
              <a:pathLst>
                <a:path h="525272" w="6502400">
                  <a:moveTo>
                    <a:pt x="0" y="0"/>
                  </a:moveTo>
                  <a:lnTo>
                    <a:pt x="6502400" y="0"/>
                  </a:lnTo>
                  <a:lnTo>
                    <a:pt x="6502400" y="525272"/>
                  </a:lnTo>
                  <a:lnTo>
                    <a:pt x="0" y="525272"/>
                  </a:lnTo>
                  <a:close/>
                </a:path>
              </a:pathLst>
            </a:custGeom>
            <a:solidFill>
              <a:srgbClr val="000000">
                <a:alpha val="0"/>
              </a:srgbClr>
            </a:solidFill>
          </p:spPr>
        </p:sp>
        <p:sp>
          <p:nvSpPr>
            <p:cNvPr name="TextBox 7" id="7"/>
            <p:cNvSpPr txBox="true"/>
            <p:nvPr/>
          </p:nvSpPr>
          <p:spPr>
            <a:xfrm>
              <a:off x="0" y="-47625"/>
              <a:ext cx="6502400" cy="572897"/>
            </a:xfrm>
            <a:prstGeom prst="rect">
              <a:avLst/>
            </a:prstGeom>
          </p:spPr>
          <p:txBody>
            <a:bodyPr anchor="t" rtlCol="false" tIns="0" lIns="0" bIns="0" rIns="0"/>
            <a:lstStyle/>
            <a:p>
              <a:pPr algn="l">
                <a:lnSpc>
                  <a:spcPts val="2304"/>
                </a:lnSpc>
              </a:pPr>
            </a:p>
          </p:txBody>
        </p:sp>
      </p:grpSp>
      <p:grpSp>
        <p:nvGrpSpPr>
          <p:cNvPr name="Group 8" id="8"/>
          <p:cNvGrpSpPr/>
          <p:nvPr/>
        </p:nvGrpSpPr>
        <p:grpSpPr>
          <a:xfrm rot="0">
            <a:off x="1506389" y="1104314"/>
            <a:ext cx="7098453" cy="6065260"/>
            <a:chOff x="0" y="0"/>
            <a:chExt cx="9464604" cy="8087014"/>
          </a:xfrm>
        </p:grpSpPr>
        <p:sp>
          <p:nvSpPr>
            <p:cNvPr name="Freeform 9" id="9"/>
            <p:cNvSpPr/>
            <p:nvPr/>
          </p:nvSpPr>
          <p:spPr>
            <a:xfrm flipH="false" flipV="false" rot="0">
              <a:off x="0" y="0"/>
              <a:ext cx="9464604" cy="8087014"/>
            </a:xfrm>
            <a:custGeom>
              <a:avLst/>
              <a:gdLst/>
              <a:ahLst/>
              <a:cxnLst/>
              <a:rect r="r" b="b" t="t" l="l"/>
              <a:pathLst>
                <a:path h="8087014" w="9464604">
                  <a:moveTo>
                    <a:pt x="0" y="0"/>
                  </a:moveTo>
                  <a:lnTo>
                    <a:pt x="9464604" y="0"/>
                  </a:lnTo>
                  <a:lnTo>
                    <a:pt x="9464604" y="8087014"/>
                  </a:lnTo>
                  <a:lnTo>
                    <a:pt x="0" y="8087014"/>
                  </a:lnTo>
                  <a:close/>
                </a:path>
              </a:pathLst>
            </a:custGeom>
            <a:solidFill>
              <a:srgbClr val="000000">
                <a:alpha val="0"/>
              </a:srgbClr>
            </a:solidFill>
          </p:spPr>
        </p:sp>
        <p:sp>
          <p:nvSpPr>
            <p:cNvPr name="TextBox 10" id="10"/>
            <p:cNvSpPr txBox="true"/>
            <p:nvPr/>
          </p:nvSpPr>
          <p:spPr>
            <a:xfrm>
              <a:off x="0" y="-47625"/>
              <a:ext cx="9464604" cy="8134639"/>
            </a:xfrm>
            <a:prstGeom prst="rect">
              <a:avLst/>
            </a:prstGeom>
          </p:spPr>
          <p:txBody>
            <a:bodyPr anchor="t" rtlCol="false" tIns="0" lIns="0" bIns="0" rIns="0"/>
            <a:lstStyle/>
            <a:p>
              <a:pPr algn="l" marL="247091" indent="-123546" lvl="1">
                <a:lnSpc>
                  <a:spcPts val="2304"/>
                </a:lnSpc>
                <a:buFont typeface="Arial"/>
                <a:buChar char="•"/>
              </a:pPr>
            </a:p>
          </p:txBody>
        </p:sp>
      </p:grpSp>
      <p:grpSp>
        <p:nvGrpSpPr>
          <p:cNvPr name="Group 11" id="11"/>
          <p:cNvGrpSpPr/>
          <p:nvPr/>
        </p:nvGrpSpPr>
        <p:grpSpPr>
          <a:xfrm rot="0">
            <a:off x="670560" y="6780108"/>
            <a:ext cx="2194560" cy="389467"/>
            <a:chOff x="0" y="0"/>
            <a:chExt cx="2926080" cy="519289"/>
          </a:xfrm>
        </p:grpSpPr>
        <p:sp>
          <p:nvSpPr>
            <p:cNvPr name="Freeform 12" id="12"/>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3" id="13"/>
            <p:cNvSpPr txBox="true"/>
            <p:nvPr/>
          </p:nvSpPr>
          <p:spPr>
            <a:xfrm>
              <a:off x="0" y="-28575"/>
              <a:ext cx="2926080" cy="547864"/>
            </a:xfrm>
            <a:prstGeom prst="rect">
              <a:avLst/>
            </a:prstGeom>
          </p:spPr>
          <p:txBody>
            <a:bodyPr anchor="ctr" rtlCol="false" tIns="0" lIns="0" bIns="0" rIns="0"/>
            <a:lstStyle/>
            <a:p>
              <a:pPr algn="l">
                <a:lnSpc>
                  <a:spcPts val="1535"/>
                </a:lnSpc>
              </a:pPr>
              <a:r>
                <a:rPr lang="en-US" sz="1279">
                  <a:solidFill>
                    <a:srgbClr val="898989"/>
                  </a:solidFill>
                  <a:latin typeface="Calibri (MS)"/>
                  <a:ea typeface="Calibri (MS)"/>
                  <a:cs typeface="Calibri (MS)"/>
                  <a:sym typeface="Calibri (MS)"/>
                </a:rPr>
                <a:t>17-03-2025</a:t>
              </a:r>
            </a:p>
          </p:txBody>
        </p:sp>
      </p:grpSp>
      <p:grpSp>
        <p:nvGrpSpPr>
          <p:cNvPr name="Group 14" id="14"/>
          <p:cNvGrpSpPr/>
          <p:nvPr/>
        </p:nvGrpSpPr>
        <p:grpSpPr>
          <a:xfrm rot="0">
            <a:off x="6888480" y="6780108"/>
            <a:ext cx="2455755" cy="435821"/>
            <a:chOff x="0" y="0"/>
            <a:chExt cx="2926080" cy="519289"/>
          </a:xfrm>
        </p:grpSpPr>
        <p:sp>
          <p:nvSpPr>
            <p:cNvPr name="Freeform 15" id="15"/>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6" id="16"/>
            <p:cNvSpPr txBox="true"/>
            <p:nvPr/>
          </p:nvSpPr>
          <p:spPr>
            <a:xfrm>
              <a:off x="0" y="-28575"/>
              <a:ext cx="2926080" cy="547864"/>
            </a:xfrm>
            <a:prstGeom prst="rect">
              <a:avLst/>
            </a:prstGeom>
          </p:spPr>
          <p:txBody>
            <a:bodyPr anchor="ctr" rtlCol="false" tIns="0" lIns="0" bIns="0" rIns="0"/>
            <a:lstStyle/>
            <a:p>
              <a:pPr algn="r">
                <a:lnSpc>
                  <a:spcPts val="1791"/>
                </a:lnSpc>
              </a:pPr>
              <a:r>
                <a:rPr lang="en-US" sz="1493" b="true">
                  <a:solidFill>
                    <a:srgbClr val="000000"/>
                  </a:solidFill>
                  <a:latin typeface="Calibri (MS) Bold"/>
                  <a:ea typeface="Calibri (MS) Bold"/>
                  <a:cs typeface="Calibri (MS) Bold"/>
                  <a:sym typeface="Calibri (MS) Bold"/>
                </a:rPr>
                <a:t>11</a:t>
              </a:r>
            </a:p>
          </p:txBody>
        </p:sp>
      </p:grpSp>
      <p:grpSp>
        <p:nvGrpSpPr>
          <p:cNvPr name="Group 17" id="17"/>
          <p:cNvGrpSpPr/>
          <p:nvPr/>
        </p:nvGrpSpPr>
        <p:grpSpPr>
          <a:xfrm rot="0">
            <a:off x="3230880" y="6780108"/>
            <a:ext cx="3291840" cy="389467"/>
            <a:chOff x="0" y="0"/>
            <a:chExt cx="4389120" cy="519289"/>
          </a:xfrm>
        </p:grpSpPr>
        <p:sp>
          <p:nvSpPr>
            <p:cNvPr name="Freeform 18" id="18"/>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19" id="19"/>
            <p:cNvSpPr txBox="true"/>
            <p:nvPr/>
          </p:nvSpPr>
          <p:spPr>
            <a:xfrm>
              <a:off x="0" y="-28575"/>
              <a:ext cx="4389120" cy="547864"/>
            </a:xfrm>
            <a:prstGeom prst="rect">
              <a:avLst/>
            </a:prstGeom>
          </p:spPr>
          <p:txBody>
            <a:bodyPr anchor="ctr" rtlCol="false" tIns="0" lIns="0" bIns="0" rIns="0"/>
            <a:lstStyle/>
            <a:p>
              <a:pPr algn="ctr">
                <a:lnSpc>
                  <a:spcPts val="1535"/>
                </a:lnSpc>
              </a:pPr>
              <a:r>
                <a:rPr lang="en-US" sz="1279">
                  <a:solidFill>
                    <a:srgbClr val="898989"/>
                  </a:solidFill>
                  <a:latin typeface="Calibri (MS)"/>
                  <a:ea typeface="Calibri (MS)"/>
                  <a:cs typeface="Calibri (MS)"/>
                  <a:sym typeface="Calibri (MS)"/>
                </a:rPr>
                <a:t>Title of the Project</a:t>
              </a:r>
            </a:p>
          </p:txBody>
        </p:sp>
      </p:grpSp>
      <p:sp>
        <p:nvSpPr>
          <p:cNvPr name="Freeform 20" id="20"/>
          <p:cNvSpPr/>
          <p:nvPr/>
        </p:nvSpPr>
        <p:spPr>
          <a:xfrm flipH="false" flipV="false" rot="0">
            <a:off x="1096129" y="922826"/>
            <a:ext cx="7925951" cy="6243321"/>
          </a:xfrm>
          <a:custGeom>
            <a:avLst/>
            <a:gdLst/>
            <a:ahLst/>
            <a:cxnLst/>
            <a:rect r="r" b="b" t="t" l="l"/>
            <a:pathLst>
              <a:path h="6243321" w="7925951">
                <a:moveTo>
                  <a:pt x="0" y="0"/>
                </a:moveTo>
                <a:lnTo>
                  <a:pt x="7925951" y="0"/>
                </a:lnTo>
                <a:lnTo>
                  <a:pt x="7925951" y="6243322"/>
                </a:lnTo>
                <a:lnTo>
                  <a:pt x="0" y="6243322"/>
                </a:lnTo>
                <a:lnTo>
                  <a:pt x="0" y="0"/>
                </a:lnTo>
                <a:close/>
              </a:path>
            </a:pathLst>
          </a:custGeom>
          <a:blipFill>
            <a:blip r:embed="rId2"/>
            <a:stretch>
              <a:fillRect l="-15944" t="-3983" r="0" b="-3983"/>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0560" y="177057"/>
            <a:ext cx="8412480" cy="745769"/>
            <a:chOff x="0" y="0"/>
            <a:chExt cx="11216640" cy="994359"/>
          </a:xfrm>
        </p:grpSpPr>
        <p:sp>
          <p:nvSpPr>
            <p:cNvPr name="Freeform 3" id="3"/>
            <p:cNvSpPr/>
            <p:nvPr/>
          </p:nvSpPr>
          <p:spPr>
            <a:xfrm flipH="false" flipV="false" rot="0">
              <a:off x="0" y="0"/>
              <a:ext cx="11216640" cy="994359"/>
            </a:xfrm>
            <a:custGeom>
              <a:avLst/>
              <a:gdLst/>
              <a:ahLst/>
              <a:cxnLst/>
              <a:rect r="r" b="b" t="t" l="l"/>
              <a:pathLst>
                <a:path h="994359" w="11216640">
                  <a:moveTo>
                    <a:pt x="0" y="0"/>
                  </a:moveTo>
                  <a:lnTo>
                    <a:pt x="11216640" y="0"/>
                  </a:lnTo>
                  <a:lnTo>
                    <a:pt x="11216640" y="994359"/>
                  </a:lnTo>
                  <a:lnTo>
                    <a:pt x="0" y="994359"/>
                  </a:lnTo>
                  <a:close/>
                </a:path>
              </a:pathLst>
            </a:custGeom>
            <a:solidFill>
              <a:srgbClr val="000000">
                <a:alpha val="0"/>
              </a:srgbClr>
            </a:solidFill>
          </p:spPr>
        </p:sp>
        <p:sp>
          <p:nvSpPr>
            <p:cNvPr name="TextBox 4" id="4"/>
            <p:cNvSpPr txBox="true"/>
            <p:nvPr/>
          </p:nvSpPr>
          <p:spPr>
            <a:xfrm>
              <a:off x="0" y="-28575"/>
              <a:ext cx="11216640" cy="1022934"/>
            </a:xfrm>
            <a:prstGeom prst="rect">
              <a:avLst/>
            </a:prstGeom>
          </p:spPr>
          <p:txBody>
            <a:bodyPr anchor="ctr" rtlCol="false" tIns="0" lIns="0" bIns="0" rIns="0"/>
            <a:lstStyle/>
            <a:p>
              <a:pPr algn="ctr">
                <a:lnSpc>
                  <a:spcPts val="4147"/>
                </a:lnSpc>
              </a:pPr>
              <a:r>
                <a:rPr lang="en-US" sz="3840" b="true">
                  <a:solidFill>
                    <a:srgbClr val="000000"/>
                  </a:solidFill>
                  <a:latin typeface="Times New Roman Bold"/>
                  <a:ea typeface="Times New Roman Bold"/>
                  <a:cs typeface="Times New Roman Bold"/>
                  <a:sym typeface="Times New Roman Bold"/>
                </a:rPr>
                <a:t> Sequence Diagram</a:t>
              </a:r>
            </a:p>
          </p:txBody>
        </p:sp>
      </p:grpSp>
      <p:grpSp>
        <p:nvGrpSpPr>
          <p:cNvPr name="Group 5" id="5"/>
          <p:cNvGrpSpPr/>
          <p:nvPr/>
        </p:nvGrpSpPr>
        <p:grpSpPr>
          <a:xfrm rot="0">
            <a:off x="1767840" y="2400015"/>
            <a:ext cx="7098453" cy="2722744"/>
            <a:chOff x="0" y="0"/>
            <a:chExt cx="9464604" cy="3630325"/>
          </a:xfrm>
        </p:grpSpPr>
        <p:sp>
          <p:nvSpPr>
            <p:cNvPr name="Freeform 6" id="6"/>
            <p:cNvSpPr/>
            <p:nvPr/>
          </p:nvSpPr>
          <p:spPr>
            <a:xfrm flipH="false" flipV="false" rot="0">
              <a:off x="0" y="0"/>
              <a:ext cx="9464604" cy="3630325"/>
            </a:xfrm>
            <a:custGeom>
              <a:avLst/>
              <a:gdLst/>
              <a:ahLst/>
              <a:cxnLst/>
              <a:rect r="r" b="b" t="t" l="l"/>
              <a:pathLst>
                <a:path h="3630325" w="9464604">
                  <a:moveTo>
                    <a:pt x="0" y="0"/>
                  </a:moveTo>
                  <a:lnTo>
                    <a:pt x="9464604" y="0"/>
                  </a:lnTo>
                  <a:lnTo>
                    <a:pt x="9464604" y="3630325"/>
                  </a:lnTo>
                  <a:lnTo>
                    <a:pt x="0" y="3630325"/>
                  </a:lnTo>
                  <a:close/>
                </a:path>
              </a:pathLst>
            </a:custGeom>
            <a:solidFill>
              <a:srgbClr val="000000">
                <a:alpha val="0"/>
              </a:srgbClr>
            </a:solidFill>
          </p:spPr>
        </p:sp>
        <p:sp>
          <p:nvSpPr>
            <p:cNvPr name="TextBox 7" id="7"/>
            <p:cNvSpPr txBox="true"/>
            <p:nvPr/>
          </p:nvSpPr>
          <p:spPr>
            <a:xfrm>
              <a:off x="0" y="-47625"/>
              <a:ext cx="9464604" cy="3677950"/>
            </a:xfrm>
            <a:prstGeom prst="rect">
              <a:avLst/>
            </a:prstGeom>
          </p:spPr>
          <p:txBody>
            <a:bodyPr anchor="t" rtlCol="false" tIns="0" lIns="0" bIns="0" rIns="0"/>
            <a:lstStyle/>
            <a:p>
              <a:pPr algn="l" marL="247091" indent="-123546" lvl="1">
                <a:lnSpc>
                  <a:spcPts val="2304"/>
                </a:lnSpc>
                <a:buFont typeface="Arial"/>
                <a:buChar char="•"/>
              </a:pPr>
            </a:p>
          </p:txBody>
        </p:sp>
      </p:grpSp>
      <p:grpSp>
        <p:nvGrpSpPr>
          <p:cNvPr name="Group 8" id="8"/>
          <p:cNvGrpSpPr/>
          <p:nvPr/>
        </p:nvGrpSpPr>
        <p:grpSpPr>
          <a:xfrm rot="0">
            <a:off x="6888480" y="6780108"/>
            <a:ext cx="2194560" cy="389467"/>
            <a:chOff x="0" y="0"/>
            <a:chExt cx="2926080" cy="519289"/>
          </a:xfrm>
        </p:grpSpPr>
        <p:sp>
          <p:nvSpPr>
            <p:cNvPr name="Freeform 9" id="9"/>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0" id="10"/>
            <p:cNvSpPr txBox="true"/>
            <p:nvPr/>
          </p:nvSpPr>
          <p:spPr>
            <a:xfrm>
              <a:off x="0" y="-28575"/>
              <a:ext cx="2926080" cy="547864"/>
            </a:xfrm>
            <a:prstGeom prst="rect">
              <a:avLst/>
            </a:prstGeom>
          </p:spPr>
          <p:txBody>
            <a:bodyPr anchor="ctr" rtlCol="false" tIns="0" lIns="0" bIns="0" rIns="0"/>
            <a:lstStyle/>
            <a:p>
              <a:pPr algn="r">
                <a:lnSpc>
                  <a:spcPts val="1535"/>
                </a:lnSpc>
              </a:pPr>
              <a:r>
                <a:rPr lang="en-US" sz="1279">
                  <a:solidFill>
                    <a:srgbClr val="898989"/>
                  </a:solidFill>
                  <a:latin typeface="Calibri (MS)"/>
                  <a:ea typeface="Calibri (MS)"/>
                  <a:cs typeface="Calibri (MS)"/>
                  <a:sym typeface="Calibri (MS)"/>
                </a:rPr>
                <a:t>12</a:t>
              </a:r>
            </a:p>
          </p:txBody>
        </p:sp>
      </p:grpSp>
      <p:sp>
        <p:nvSpPr>
          <p:cNvPr name="Freeform 11" id="11"/>
          <p:cNvSpPr/>
          <p:nvPr/>
        </p:nvSpPr>
        <p:spPr>
          <a:xfrm flipH="false" flipV="false" rot="0">
            <a:off x="1160064" y="742666"/>
            <a:ext cx="7042786" cy="6127512"/>
          </a:xfrm>
          <a:custGeom>
            <a:avLst/>
            <a:gdLst/>
            <a:ahLst/>
            <a:cxnLst/>
            <a:rect r="r" b="b" t="t" l="l"/>
            <a:pathLst>
              <a:path h="6127512" w="7042786">
                <a:moveTo>
                  <a:pt x="0" y="0"/>
                </a:moveTo>
                <a:lnTo>
                  <a:pt x="7042786" y="0"/>
                </a:lnTo>
                <a:lnTo>
                  <a:pt x="7042786" y="6127512"/>
                </a:lnTo>
                <a:lnTo>
                  <a:pt x="0" y="6127512"/>
                </a:lnTo>
                <a:lnTo>
                  <a:pt x="0" y="0"/>
                </a:lnTo>
                <a:close/>
              </a:path>
            </a:pathLst>
          </a:custGeom>
          <a:blipFill>
            <a:blip r:embed="rId2"/>
            <a:stretch>
              <a:fillRect l="0" t="-589" r="0" b="-589"/>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0560" y="177057"/>
            <a:ext cx="8412480" cy="745769"/>
            <a:chOff x="0" y="0"/>
            <a:chExt cx="11216640" cy="994359"/>
          </a:xfrm>
        </p:grpSpPr>
        <p:sp>
          <p:nvSpPr>
            <p:cNvPr name="Freeform 3" id="3"/>
            <p:cNvSpPr/>
            <p:nvPr/>
          </p:nvSpPr>
          <p:spPr>
            <a:xfrm flipH="false" flipV="false" rot="0">
              <a:off x="0" y="0"/>
              <a:ext cx="11216640" cy="994359"/>
            </a:xfrm>
            <a:custGeom>
              <a:avLst/>
              <a:gdLst/>
              <a:ahLst/>
              <a:cxnLst/>
              <a:rect r="r" b="b" t="t" l="l"/>
              <a:pathLst>
                <a:path h="994359" w="11216640">
                  <a:moveTo>
                    <a:pt x="0" y="0"/>
                  </a:moveTo>
                  <a:lnTo>
                    <a:pt x="11216640" y="0"/>
                  </a:lnTo>
                  <a:lnTo>
                    <a:pt x="11216640" y="994359"/>
                  </a:lnTo>
                  <a:lnTo>
                    <a:pt x="0" y="994359"/>
                  </a:lnTo>
                  <a:close/>
                </a:path>
              </a:pathLst>
            </a:custGeom>
            <a:solidFill>
              <a:srgbClr val="000000">
                <a:alpha val="0"/>
              </a:srgbClr>
            </a:solidFill>
          </p:spPr>
        </p:sp>
        <p:sp>
          <p:nvSpPr>
            <p:cNvPr name="TextBox 4" id="4"/>
            <p:cNvSpPr txBox="true"/>
            <p:nvPr/>
          </p:nvSpPr>
          <p:spPr>
            <a:xfrm>
              <a:off x="0" y="-28575"/>
              <a:ext cx="11216640" cy="1022934"/>
            </a:xfrm>
            <a:prstGeom prst="rect">
              <a:avLst/>
            </a:prstGeom>
          </p:spPr>
          <p:txBody>
            <a:bodyPr anchor="ctr" rtlCol="false" tIns="0" lIns="0" bIns="0" rIns="0"/>
            <a:lstStyle/>
            <a:p>
              <a:pPr algn="ctr">
                <a:lnSpc>
                  <a:spcPts val="4147"/>
                </a:lnSpc>
              </a:pPr>
              <a:r>
                <a:rPr lang="en-US" sz="3840" b="true">
                  <a:solidFill>
                    <a:srgbClr val="000000"/>
                  </a:solidFill>
                  <a:latin typeface="Times New Roman Bold"/>
                  <a:ea typeface="Times New Roman Bold"/>
                  <a:cs typeface="Times New Roman Bold"/>
                  <a:sym typeface="Times New Roman Bold"/>
                </a:rPr>
                <a:t>Data Flow Diagram</a:t>
              </a:r>
            </a:p>
          </p:txBody>
        </p:sp>
      </p:grpSp>
      <p:grpSp>
        <p:nvGrpSpPr>
          <p:cNvPr name="Group 5" id="5"/>
          <p:cNvGrpSpPr/>
          <p:nvPr/>
        </p:nvGrpSpPr>
        <p:grpSpPr>
          <a:xfrm rot="0">
            <a:off x="6888480" y="6780108"/>
            <a:ext cx="2194560" cy="389467"/>
            <a:chOff x="0" y="0"/>
            <a:chExt cx="2926080" cy="519289"/>
          </a:xfrm>
        </p:grpSpPr>
        <p:sp>
          <p:nvSpPr>
            <p:cNvPr name="Freeform 6" id="6"/>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7" id="7"/>
            <p:cNvSpPr txBox="true"/>
            <p:nvPr/>
          </p:nvSpPr>
          <p:spPr>
            <a:xfrm>
              <a:off x="0" y="-28575"/>
              <a:ext cx="2926080" cy="547864"/>
            </a:xfrm>
            <a:prstGeom prst="rect">
              <a:avLst/>
            </a:prstGeom>
          </p:spPr>
          <p:txBody>
            <a:bodyPr anchor="ctr" rtlCol="false" tIns="0" lIns="0" bIns="0" rIns="0"/>
            <a:lstStyle/>
            <a:p>
              <a:pPr algn="r">
                <a:lnSpc>
                  <a:spcPts val="1535"/>
                </a:lnSpc>
              </a:pPr>
              <a:r>
                <a:rPr lang="en-US" sz="1279">
                  <a:solidFill>
                    <a:srgbClr val="898989"/>
                  </a:solidFill>
                  <a:latin typeface="Calibri (MS)"/>
                  <a:ea typeface="Calibri (MS)"/>
                  <a:cs typeface="Calibri (MS)"/>
                  <a:sym typeface="Calibri (MS)"/>
                </a:rPr>
                <a:t>13</a:t>
              </a:r>
            </a:p>
          </p:txBody>
        </p:sp>
      </p:grpSp>
      <p:sp>
        <p:nvSpPr>
          <p:cNvPr name="Freeform 8" id="8"/>
          <p:cNvSpPr/>
          <p:nvPr/>
        </p:nvSpPr>
        <p:spPr>
          <a:xfrm flipH="false" flipV="false" rot="0">
            <a:off x="1174865" y="2178875"/>
            <a:ext cx="7712318" cy="2957451"/>
          </a:xfrm>
          <a:custGeom>
            <a:avLst/>
            <a:gdLst/>
            <a:ahLst/>
            <a:cxnLst/>
            <a:rect r="r" b="b" t="t" l="l"/>
            <a:pathLst>
              <a:path h="2957451" w="7712318">
                <a:moveTo>
                  <a:pt x="0" y="0"/>
                </a:moveTo>
                <a:lnTo>
                  <a:pt x="7712319" y="0"/>
                </a:lnTo>
                <a:lnTo>
                  <a:pt x="7712319" y="2957450"/>
                </a:lnTo>
                <a:lnTo>
                  <a:pt x="0" y="2957450"/>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0560" y="177057"/>
            <a:ext cx="8412480" cy="745769"/>
            <a:chOff x="0" y="0"/>
            <a:chExt cx="11216640" cy="994359"/>
          </a:xfrm>
        </p:grpSpPr>
        <p:sp>
          <p:nvSpPr>
            <p:cNvPr name="Freeform 3" id="3"/>
            <p:cNvSpPr/>
            <p:nvPr/>
          </p:nvSpPr>
          <p:spPr>
            <a:xfrm flipH="false" flipV="false" rot="0">
              <a:off x="0" y="0"/>
              <a:ext cx="11216640" cy="994359"/>
            </a:xfrm>
            <a:custGeom>
              <a:avLst/>
              <a:gdLst/>
              <a:ahLst/>
              <a:cxnLst/>
              <a:rect r="r" b="b" t="t" l="l"/>
              <a:pathLst>
                <a:path h="994359" w="11216640">
                  <a:moveTo>
                    <a:pt x="0" y="0"/>
                  </a:moveTo>
                  <a:lnTo>
                    <a:pt x="11216640" y="0"/>
                  </a:lnTo>
                  <a:lnTo>
                    <a:pt x="11216640" y="994359"/>
                  </a:lnTo>
                  <a:lnTo>
                    <a:pt x="0" y="994359"/>
                  </a:lnTo>
                  <a:close/>
                </a:path>
              </a:pathLst>
            </a:custGeom>
            <a:solidFill>
              <a:srgbClr val="000000">
                <a:alpha val="0"/>
              </a:srgbClr>
            </a:solidFill>
          </p:spPr>
        </p:sp>
        <p:sp>
          <p:nvSpPr>
            <p:cNvPr name="TextBox 4" id="4"/>
            <p:cNvSpPr txBox="true"/>
            <p:nvPr/>
          </p:nvSpPr>
          <p:spPr>
            <a:xfrm>
              <a:off x="0" y="-28575"/>
              <a:ext cx="11216640" cy="1022934"/>
            </a:xfrm>
            <a:prstGeom prst="rect">
              <a:avLst/>
            </a:prstGeom>
          </p:spPr>
          <p:txBody>
            <a:bodyPr anchor="ctr" rtlCol="false" tIns="0" lIns="0" bIns="0" rIns="0"/>
            <a:lstStyle/>
            <a:p>
              <a:pPr algn="ctr">
                <a:lnSpc>
                  <a:spcPts val="4147"/>
                </a:lnSpc>
              </a:pPr>
              <a:r>
                <a:rPr lang="en-US" sz="3840" b="true">
                  <a:solidFill>
                    <a:srgbClr val="000000"/>
                  </a:solidFill>
                  <a:latin typeface="Times New Roman Bold"/>
                  <a:ea typeface="Times New Roman Bold"/>
                  <a:cs typeface="Times New Roman Bold"/>
                  <a:sym typeface="Times New Roman Bold"/>
                </a:rPr>
                <a:t>Data Flow Diagram</a:t>
              </a:r>
            </a:p>
          </p:txBody>
        </p:sp>
      </p:grpSp>
      <p:grpSp>
        <p:nvGrpSpPr>
          <p:cNvPr name="Group 5" id="5"/>
          <p:cNvGrpSpPr/>
          <p:nvPr/>
        </p:nvGrpSpPr>
        <p:grpSpPr>
          <a:xfrm rot="0">
            <a:off x="6888480" y="6780108"/>
            <a:ext cx="2194560" cy="389467"/>
            <a:chOff x="0" y="0"/>
            <a:chExt cx="2926080" cy="519289"/>
          </a:xfrm>
        </p:grpSpPr>
        <p:sp>
          <p:nvSpPr>
            <p:cNvPr name="Freeform 6" id="6"/>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7" id="7"/>
            <p:cNvSpPr txBox="true"/>
            <p:nvPr/>
          </p:nvSpPr>
          <p:spPr>
            <a:xfrm>
              <a:off x="0" y="-28575"/>
              <a:ext cx="2926080" cy="547864"/>
            </a:xfrm>
            <a:prstGeom prst="rect">
              <a:avLst/>
            </a:prstGeom>
          </p:spPr>
          <p:txBody>
            <a:bodyPr anchor="ctr" rtlCol="false" tIns="0" lIns="0" bIns="0" rIns="0"/>
            <a:lstStyle/>
            <a:p>
              <a:pPr algn="r">
                <a:lnSpc>
                  <a:spcPts val="1535"/>
                </a:lnSpc>
              </a:pPr>
              <a:r>
                <a:rPr lang="en-US" sz="1279">
                  <a:solidFill>
                    <a:srgbClr val="898989"/>
                  </a:solidFill>
                  <a:latin typeface="Calibri (MS)"/>
                  <a:ea typeface="Calibri (MS)"/>
                  <a:cs typeface="Calibri (MS)"/>
                  <a:sym typeface="Calibri (MS)"/>
                </a:rPr>
                <a:t>13</a:t>
              </a:r>
            </a:p>
          </p:txBody>
        </p:sp>
      </p:grpSp>
      <p:sp>
        <p:nvSpPr>
          <p:cNvPr name="Freeform 8" id="8"/>
          <p:cNvSpPr/>
          <p:nvPr/>
        </p:nvSpPr>
        <p:spPr>
          <a:xfrm flipH="false" flipV="false" rot="0">
            <a:off x="1121756" y="1466203"/>
            <a:ext cx="7510089" cy="4998114"/>
          </a:xfrm>
          <a:custGeom>
            <a:avLst/>
            <a:gdLst/>
            <a:ahLst/>
            <a:cxnLst/>
            <a:rect r="r" b="b" t="t" l="l"/>
            <a:pathLst>
              <a:path h="4998114" w="7510089">
                <a:moveTo>
                  <a:pt x="0" y="0"/>
                </a:moveTo>
                <a:lnTo>
                  <a:pt x="7510088" y="0"/>
                </a:lnTo>
                <a:lnTo>
                  <a:pt x="7510088" y="4998115"/>
                </a:lnTo>
                <a:lnTo>
                  <a:pt x="0" y="4998115"/>
                </a:lnTo>
                <a:lnTo>
                  <a:pt x="0" y="0"/>
                </a:lnTo>
                <a:close/>
              </a:path>
            </a:pathLst>
          </a:custGeom>
          <a:blipFill>
            <a:blip r:embed="rId2"/>
            <a:stretch>
              <a:fillRect l="-4675" t="-3181" r="-1139"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0560" y="177057"/>
            <a:ext cx="8412480" cy="745769"/>
            <a:chOff x="0" y="0"/>
            <a:chExt cx="11216640" cy="994359"/>
          </a:xfrm>
        </p:grpSpPr>
        <p:sp>
          <p:nvSpPr>
            <p:cNvPr name="Freeform 3" id="3"/>
            <p:cNvSpPr/>
            <p:nvPr/>
          </p:nvSpPr>
          <p:spPr>
            <a:xfrm flipH="false" flipV="false" rot="0">
              <a:off x="0" y="0"/>
              <a:ext cx="11216640" cy="994359"/>
            </a:xfrm>
            <a:custGeom>
              <a:avLst/>
              <a:gdLst/>
              <a:ahLst/>
              <a:cxnLst/>
              <a:rect r="r" b="b" t="t" l="l"/>
              <a:pathLst>
                <a:path h="994359" w="11216640">
                  <a:moveTo>
                    <a:pt x="0" y="0"/>
                  </a:moveTo>
                  <a:lnTo>
                    <a:pt x="11216640" y="0"/>
                  </a:lnTo>
                  <a:lnTo>
                    <a:pt x="11216640" y="994359"/>
                  </a:lnTo>
                  <a:lnTo>
                    <a:pt x="0" y="994359"/>
                  </a:lnTo>
                  <a:close/>
                </a:path>
              </a:pathLst>
            </a:custGeom>
            <a:solidFill>
              <a:srgbClr val="000000">
                <a:alpha val="0"/>
              </a:srgbClr>
            </a:solidFill>
          </p:spPr>
        </p:sp>
        <p:sp>
          <p:nvSpPr>
            <p:cNvPr name="TextBox 4" id="4"/>
            <p:cNvSpPr txBox="true"/>
            <p:nvPr/>
          </p:nvSpPr>
          <p:spPr>
            <a:xfrm>
              <a:off x="0" y="-28575"/>
              <a:ext cx="11216640" cy="1022934"/>
            </a:xfrm>
            <a:prstGeom prst="rect">
              <a:avLst/>
            </a:prstGeom>
          </p:spPr>
          <p:txBody>
            <a:bodyPr anchor="ctr" rtlCol="false" tIns="0" lIns="0" bIns="0" rIns="0"/>
            <a:lstStyle/>
            <a:p>
              <a:pPr algn="ctr">
                <a:lnSpc>
                  <a:spcPts val="4147"/>
                </a:lnSpc>
              </a:pPr>
              <a:r>
                <a:rPr lang="en-US" sz="3840" b="true">
                  <a:solidFill>
                    <a:srgbClr val="000000"/>
                  </a:solidFill>
                  <a:latin typeface="Times New Roman Bold"/>
                  <a:ea typeface="Times New Roman Bold"/>
                  <a:cs typeface="Times New Roman Bold"/>
                  <a:sym typeface="Times New Roman Bold"/>
                </a:rPr>
                <a:t>Data Flow Diagram</a:t>
              </a:r>
            </a:p>
          </p:txBody>
        </p:sp>
      </p:grpSp>
      <p:grpSp>
        <p:nvGrpSpPr>
          <p:cNvPr name="Group 5" id="5"/>
          <p:cNvGrpSpPr/>
          <p:nvPr/>
        </p:nvGrpSpPr>
        <p:grpSpPr>
          <a:xfrm rot="0">
            <a:off x="6888480" y="6780108"/>
            <a:ext cx="2194560" cy="389467"/>
            <a:chOff x="0" y="0"/>
            <a:chExt cx="2926080" cy="519289"/>
          </a:xfrm>
        </p:grpSpPr>
        <p:sp>
          <p:nvSpPr>
            <p:cNvPr name="Freeform 6" id="6"/>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7" id="7"/>
            <p:cNvSpPr txBox="true"/>
            <p:nvPr/>
          </p:nvSpPr>
          <p:spPr>
            <a:xfrm>
              <a:off x="0" y="-28575"/>
              <a:ext cx="2926080" cy="547864"/>
            </a:xfrm>
            <a:prstGeom prst="rect">
              <a:avLst/>
            </a:prstGeom>
          </p:spPr>
          <p:txBody>
            <a:bodyPr anchor="ctr" rtlCol="false" tIns="0" lIns="0" bIns="0" rIns="0"/>
            <a:lstStyle/>
            <a:p>
              <a:pPr algn="r">
                <a:lnSpc>
                  <a:spcPts val="1535"/>
                </a:lnSpc>
              </a:pPr>
              <a:r>
                <a:rPr lang="en-US" sz="1279">
                  <a:solidFill>
                    <a:srgbClr val="898989"/>
                  </a:solidFill>
                  <a:latin typeface="Calibri (MS)"/>
                  <a:ea typeface="Calibri (MS)"/>
                  <a:cs typeface="Calibri (MS)"/>
                  <a:sym typeface="Calibri (MS)"/>
                </a:rPr>
                <a:t>13</a:t>
              </a:r>
            </a:p>
          </p:txBody>
        </p:sp>
      </p:grpSp>
      <p:sp>
        <p:nvSpPr>
          <p:cNvPr name="Freeform 8" id="8"/>
          <p:cNvSpPr/>
          <p:nvPr/>
        </p:nvSpPr>
        <p:spPr>
          <a:xfrm flipH="false" flipV="false" rot="0">
            <a:off x="1924403" y="890043"/>
            <a:ext cx="5145413" cy="6425157"/>
          </a:xfrm>
          <a:custGeom>
            <a:avLst/>
            <a:gdLst/>
            <a:ahLst/>
            <a:cxnLst/>
            <a:rect r="r" b="b" t="t" l="l"/>
            <a:pathLst>
              <a:path h="6425157" w="5145413">
                <a:moveTo>
                  <a:pt x="0" y="0"/>
                </a:moveTo>
                <a:lnTo>
                  <a:pt x="5145413" y="0"/>
                </a:lnTo>
                <a:lnTo>
                  <a:pt x="5145413" y="6425157"/>
                </a:lnTo>
                <a:lnTo>
                  <a:pt x="0" y="6425157"/>
                </a:lnTo>
                <a:lnTo>
                  <a:pt x="0" y="0"/>
                </a:lnTo>
                <a:close/>
              </a:path>
            </a:pathLst>
          </a:custGeom>
          <a:blipFill>
            <a:blip r:embed="rId2"/>
            <a:stretch>
              <a:fillRect l="-586" t="-484" r="-586" b="0"/>
            </a:stretch>
          </a:blipFill>
        </p:spPr>
      </p:sp>
      <p:sp>
        <p:nvSpPr>
          <p:cNvPr name="AutoShape 9" id="9"/>
          <p:cNvSpPr/>
          <p:nvPr/>
        </p:nvSpPr>
        <p:spPr>
          <a:xfrm flipV="true">
            <a:off x="7069816" y="3065613"/>
            <a:ext cx="0" cy="855092"/>
          </a:xfrm>
          <a:prstGeom prst="line">
            <a:avLst/>
          </a:prstGeom>
          <a:ln cap="flat" w="9525">
            <a:solidFill>
              <a:srgbClr val="000000"/>
            </a:solidFill>
            <a:prstDash val="solid"/>
            <a:headEnd type="none" len="sm" w="sm"/>
            <a:tailEnd type="none" len="sm" w="sm"/>
          </a:ln>
        </p:spPr>
      </p:sp>
      <p:sp>
        <p:nvSpPr>
          <p:cNvPr name="AutoShape 10" id="10"/>
          <p:cNvSpPr/>
          <p:nvPr/>
        </p:nvSpPr>
        <p:spPr>
          <a:xfrm flipV="true">
            <a:off x="7065054" y="4270434"/>
            <a:ext cx="0" cy="855092"/>
          </a:xfrm>
          <a:prstGeom prst="line">
            <a:avLst/>
          </a:prstGeom>
          <a:ln cap="flat" w="9525">
            <a:solidFill>
              <a:srgbClr val="000000"/>
            </a:solidFill>
            <a:prstDash val="solid"/>
            <a:headEnd type="none" len="sm" w="sm"/>
            <a:tailEnd type="none" len="sm" w="sm"/>
          </a:ln>
        </p:spPr>
      </p:sp>
      <p:sp>
        <p:nvSpPr>
          <p:cNvPr name="AutoShape 11" id="11"/>
          <p:cNvSpPr/>
          <p:nvPr/>
        </p:nvSpPr>
        <p:spPr>
          <a:xfrm flipV="true">
            <a:off x="1924403" y="3100743"/>
            <a:ext cx="0" cy="497129"/>
          </a:xfrm>
          <a:prstGeom prst="line">
            <a:avLst/>
          </a:prstGeom>
          <a:ln cap="flat" w="9525">
            <a:solidFill>
              <a:srgbClr val="000000"/>
            </a:solidFill>
            <a:prstDash val="solid"/>
            <a:headEnd type="none" len="sm" w="sm"/>
            <a:tailEnd type="none" len="sm" w="sm"/>
          </a:ln>
        </p:spPr>
      </p:sp>
      <p:sp>
        <p:nvSpPr>
          <p:cNvPr name="TextBox 12" id="12"/>
          <p:cNvSpPr txBox="true"/>
          <p:nvPr/>
        </p:nvSpPr>
        <p:spPr>
          <a:xfrm rot="0">
            <a:off x="5333151" y="6965316"/>
            <a:ext cx="1087279" cy="221972"/>
          </a:xfrm>
          <a:prstGeom prst="rect">
            <a:avLst/>
          </a:prstGeom>
        </p:spPr>
        <p:txBody>
          <a:bodyPr anchor="t" rtlCol="false" tIns="0" lIns="0" bIns="0" rIns="0">
            <a:spAutoFit/>
          </a:bodyPr>
          <a:lstStyle/>
          <a:p>
            <a:pPr algn="ctr">
              <a:lnSpc>
                <a:spcPts val="1555"/>
              </a:lnSpc>
              <a:spcBef>
                <a:spcPct val="0"/>
              </a:spcBef>
            </a:pPr>
            <a:r>
              <a:rPr lang="en-US" b="true" sz="1440">
                <a:solidFill>
                  <a:srgbClr val="000000"/>
                </a:solidFill>
                <a:latin typeface="Times New Roman Bold"/>
                <a:ea typeface="Times New Roman Bold"/>
                <a:cs typeface="Times New Roman Bold"/>
                <a:sym typeface="Times New Roman Bold"/>
              </a:rPr>
              <a:t>DFD - Level 2</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0560" y="177057"/>
            <a:ext cx="8412480" cy="745769"/>
            <a:chOff x="0" y="0"/>
            <a:chExt cx="11216640" cy="994359"/>
          </a:xfrm>
        </p:grpSpPr>
        <p:sp>
          <p:nvSpPr>
            <p:cNvPr name="Freeform 3" id="3"/>
            <p:cNvSpPr/>
            <p:nvPr/>
          </p:nvSpPr>
          <p:spPr>
            <a:xfrm flipH="false" flipV="false" rot="0">
              <a:off x="0" y="0"/>
              <a:ext cx="11216640" cy="994359"/>
            </a:xfrm>
            <a:custGeom>
              <a:avLst/>
              <a:gdLst/>
              <a:ahLst/>
              <a:cxnLst/>
              <a:rect r="r" b="b" t="t" l="l"/>
              <a:pathLst>
                <a:path h="994359" w="11216640">
                  <a:moveTo>
                    <a:pt x="0" y="0"/>
                  </a:moveTo>
                  <a:lnTo>
                    <a:pt x="11216640" y="0"/>
                  </a:lnTo>
                  <a:lnTo>
                    <a:pt x="11216640" y="994359"/>
                  </a:lnTo>
                  <a:lnTo>
                    <a:pt x="0" y="994359"/>
                  </a:lnTo>
                  <a:close/>
                </a:path>
              </a:pathLst>
            </a:custGeom>
            <a:solidFill>
              <a:srgbClr val="000000">
                <a:alpha val="0"/>
              </a:srgbClr>
            </a:solidFill>
          </p:spPr>
        </p:sp>
        <p:sp>
          <p:nvSpPr>
            <p:cNvPr name="TextBox 4" id="4"/>
            <p:cNvSpPr txBox="true"/>
            <p:nvPr/>
          </p:nvSpPr>
          <p:spPr>
            <a:xfrm>
              <a:off x="0" y="-28575"/>
              <a:ext cx="11216640" cy="1022934"/>
            </a:xfrm>
            <a:prstGeom prst="rect">
              <a:avLst/>
            </a:prstGeom>
          </p:spPr>
          <p:txBody>
            <a:bodyPr anchor="ctr" rtlCol="false" tIns="0" lIns="0" bIns="0" rIns="0"/>
            <a:lstStyle/>
            <a:p>
              <a:pPr algn="ctr">
                <a:lnSpc>
                  <a:spcPts val="4147"/>
                </a:lnSpc>
              </a:pPr>
              <a:r>
                <a:rPr lang="en-US" sz="3840" b="true">
                  <a:solidFill>
                    <a:srgbClr val="000000"/>
                  </a:solidFill>
                  <a:latin typeface="Times New Roman Bold"/>
                  <a:ea typeface="Times New Roman Bold"/>
                  <a:cs typeface="Times New Roman Bold"/>
                  <a:sym typeface="Times New Roman Bold"/>
                </a:rPr>
                <a:t>Collaboration Diagram</a:t>
              </a:r>
            </a:p>
          </p:txBody>
        </p:sp>
      </p:grpSp>
      <p:grpSp>
        <p:nvGrpSpPr>
          <p:cNvPr name="Group 5" id="5"/>
          <p:cNvGrpSpPr/>
          <p:nvPr/>
        </p:nvGrpSpPr>
        <p:grpSpPr>
          <a:xfrm rot="0">
            <a:off x="1506389" y="3159739"/>
            <a:ext cx="7098453" cy="689420"/>
            <a:chOff x="0" y="0"/>
            <a:chExt cx="9464604" cy="919226"/>
          </a:xfrm>
        </p:grpSpPr>
        <p:sp>
          <p:nvSpPr>
            <p:cNvPr name="Freeform 6" id="6"/>
            <p:cNvSpPr/>
            <p:nvPr/>
          </p:nvSpPr>
          <p:spPr>
            <a:xfrm flipH="false" flipV="false" rot="0">
              <a:off x="0" y="0"/>
              <a:ext cx="9464604" cy="919226"/>
            </a:xfrm>
            <a:custGeom>
              <a:avLst/>
              <a:gdLst/>
              <a:ahLst/>
              <a:cxnLst/>
              <a:rect r="r" b="b" t="t" l="l"/>
              <a:pathLst>
                <a:path h="919226" w="9464604">
                  <a:moveTo>
                    <a:pt x="0" y="0"/>
                  </a:moveTo>
                  <a:lnTo>
                    <a:pt x="9464604" y="0"/>
                  </a:lnTo>
                  <a:lnTo>
                    <a:pt x="9464604" y="919226"/>
                  </a:lnTo>
                  <a:lnTo>
                    <a:pt x="0" y="919226"/>
                  </a:lnTo>
                  <a:close/>
                </a:path>
              </a:pathLst>
            </a:custGeom>
            <a:solidFill>
              <a:srgbClr val="000000">
                <a:alpha val="0"/>
              </a:srgbClr>
            </a:solidFill>
          </p:spPr>
        </p:sp>
        <p:sp>
          <p:nvSpPr>
            <p:cNvPr name="TextBox 7" id="7"/>
            <p:cNvSpPr txBox="true"/>
            <p:nvPr/>
          </p:nvSpPr>
          <p:spPr>
            <a:xfrm>
              <a:off x="0" y="-47625"/>
              <a:ext cx="9464604" cy="966851"/>
            </a:xfrm>
            <a:prstGeom prst="rect">
              <a:avLst/>
            </a:prstGeom>
          </p:spPr>
          <p:txBody>
            <a:bodyPr anchor="t" rtlCol="false" tIns="0" lIns="0" bIns="0" rIns="0"/>
            <a:lstStyle/>
            <a:p>
              <a:pPr algn="l" marL="247091" indent="-123546" lvl="1">
                <a:lnSpc>
                  <a:spcPts val="2304"/>
                </a:lnSpc>
                <a:buFont typeface="Arial"/>
                <a:buChar char="•"/>
              </a:pPr>
            </a:p>
          </p:txBody>
        </p:sp>
      </p:grpSp>
      <p:grpSp>
        <p:nvGrpSpPr>
          <p:cNvPr name="Group 8" id="8"/>
          <p:cNvGrpSpPr/>
          <p:nvPr/>
        </p:nvGrpSpPr>
        <p:grpSpPr>
          <a:xfrm rot="0">
            <a:off x="6888480" y="6780108"/>
            <a:ext cx="2194560" cy="389467"/>
            <a:chOff x="0" y="0"/>
            <a:chExt cx="2926080" cy="519289"/>
          </a:xfrm>
        </p:grpSpPr>
        <p:sp>
          <p:nvSpPr>
            <p:cNvPr name="Freeform 9" id="9"/>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0" id="10"/>
            <p:cNvSpPr txBox="true"/>
            <p:nvPr/>
          </p:nvSpPr>
          <p:spPr>
            <a:xfrm>
              <a:off x="0" y="-28575"/>
              <a:ext cx="2926080" cy="547864"/>
            </a:xfrm>
            <a:prstGeom prst="rect">
              <a:avLst/>
            </a:prstGeom>
          </p:spPr>
          <p:txBody>
            <a:bodyPr anchor="ctr" rtlCol="false" tIns="0" lIns="0" bIns="0" rIns="0"/>
            <a:lstStyle/>
            <a:p>
              <a:pPr algn="r">
                <a:lnSpc>
                  <a:spcPts val="1535"/>
                </a:lnSpc>
              </a:pPr>
              <a:r>
                <a:rPr lang="en-US" sz="1279">
                  <a:solidFill>
                    <a:srgbClr val="898989"/>
                  </a:solidFill>
                  <a:latin typeface="Calibri (MS)"/>
                  <a:ea typeface="Calibri (MS)"/>
                  <a:cs typeface="Calibri (MS)"/>
                  <a:sym typeface="Calibri (MS)"/>
                </a:rPr>
                <a:t>14</a:t>
              </a:r>
            </a:p>
          </p:txBody>
        </p:sp>
      </p:grpSp>
      <p:sp>
        <p:nvSpPr>
          <p:cNvPr name="Freeform 11" id="11"/>
          <p:cNvSpPr/>
          <p:nvPr/>
        </p:nvSpPr>
        <p:spPr>
          <a:xfrm flipH="false" flipV="false" rot="0">
            <a:off x="172609" y="1272589"/>
            <a:ext cx="9408382" cy="4135736"/>
          </a:xfrm>
          <a:custGeom>
            <a:avLst/>
            <a:gdLst/>
            <a:ahLst/>
            <a:cxnLst/>
            <a:rect r="r" b="b" t="t" l="l"/>
            <a:pathLst>
              <a:path h="4135736" w="9408382">
                <a:moveTo>
                  <a:pt x="0" y="0"/>
                </a:moveTo>
                <a:lnTo>
                  <a:pt x="9408382" y="0"/>
                </a:lnTo>
                <a:lnTo>
                  <a:pt x="9408382" y="4135736"/>
                </a:lnTo>
                <a:lnTo>
                  <a:pt x="0" y="4135736"/>
                </a:lnTo>
                <a:lnTo>
                  <a:pt x="0" y="0"/>
                </a:lnTo>
                <a:close/>
              </a:path>
            </a:pathLst>
          </a:custGeom>
          <a:blipFill>
            <a:blip r:embed="rId2"/>
            <a:stretch>
              <a:fillRect l="-1236" t="0" r="-1236" b="0"/>
            </a:stretch>
          </a:blipFill>
        </p:spPr>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70560" y="448716"/>
            <a:ext cx="8412480" cy="565609"/>
            <a:chOff x="0" y="0"/>
            <a:chExt cx="11216640" cy="754145"/>
          </a:xfrm>
        </p:grpSpPr>
        <p:sp>
          <p:nvSpPr>
            <p:cNvPr name="Freeform 3" id="3"/>
            <p:cNvSpPr/>
            <p:nvPr/>
          </p:nvSpPr>
          <p:spPr>
            <a:xfrm flipH="false" flipV="false" rot="0">
              <a:off x="0" y="0"/>
              <a:ext cx="11216640" cy="754145"/>
            </a:xfrm>
            <a:custGeom>
              <a:avLst/>
              <a:gdLst/>
              <a:ahLst/>
              <a:cxnLst/>
              <a:rect r="r" b="b" t="t" l="l"/>
              <a:pathLst>
                <a:path h="754145" w="11216640">
                  <a:moveTo>
                    <a:pt x="0" y="0"/>
                  </a:moveTo>
                  <a:lnTo>
                    <a:pt x="11216640" y="0"/>
                  </a:lnTo>
                  <a:lnTo>
                    <a:pt x="11216640" y="754145"/>
                  </a:lnTo>
                  <a:lnTo>
                    <a:pt x="0" y="754145"/>
                  </a:lnTo>
                  <a:close/>
                </a:path>
              </a:pathLst>
            </a:custGeom>
            <a:solidFill>
              <a:srgbClr val="000000">
                <a:alpha val="0"/>
              </a:srgbClr>
            </a:solidFill>
          </p:spPr>
        </p:sp>
        <p:sp>
          <p:nvSpPr>
            <p:cNvPr name="TextBox 4" id="4"/>
            <p:cNvSpPr txBox="true"/>
            <p:nvPr/>
          </p:nvSpPr>
          <p:spPr>
            <a:xfrm>
              <a:off x="0" y="-28575"/>
              <a:ext cx="11216640" cy="782720"/>
            </a:xfrm>
            <a:prstGeom prst="rect">
              <a:avLst/>
            </a:prstGeom>
          </p:spPr>
          <p:txBody>
            <a:bodyPr anchor="ctr" rtlCol="false" tIns="0" lIns="0" bIns="0" rIns="0"/>
            <a:lstStyle/>
            <a:p>
              <a:pPr algn="ctr">
                <a:lnSpc>
                  <a:spcPts val="4147"/>
                </a:lnSpc>
              </a:pPr>
              <a:r>
                <a:rPr lang="en-US" sz="3840" b="true">
                  <a:solidFill>
                    <a:srgbClr val="000000"/>
                  </a:solidFill>
                  <a:latin typeface="Times New Roman Bold"/>
                  <a:ea typeface="Times New Roman Bold"/>
                  <a:cs typeface="Times New Roman Bold"/>
                  <a:sym typeface="Times New Roman Bold"/>
                </a:rPr>
                <a:t>Module Description</a:t>
              </a:r>
            </a:p>
          </p:txBody>
        </p:sp>
      </p:grpSp>
      <p:grpSp>
        <p:nvGrpSpPr>
          <p:cNvPr name="Group 5" id="5"/>
          <p:cNvGrpSpPr/>
          <p:nvPr/>
        </p:nvGrpSpPr>
        <p:grpSpPr>
          <a:xfrm rot="0">
            <a:off x="245687" y="1446683"/>
            <a:ext cx="9262226" cy="4901067"/>
            <a:chOff x="0" y="0"/>
            <a:chExt cx="10960180" cy="5799531"/>
          </a:xfrm>
        </p:grpSpPr>
        <p:sp>
          <p:nvSpPr>
            <p:cNvPr name="Freeform 6" id="6"/>
            <p:cNvSpPr/>
            <p:nvPr/>
          </p:nvSpPr>
          <p:spPr>
            <a:xfrm flipH="false" flipV="false" rot="0">
              <a:off x="0" y="0"/>
              <a:ext cx="10960180" cy="5799531"/>
            </a:xfrm>
            <a:custGeom>
              <a:avLst/>
              <a:gdLst/>
              <a:ahLst/>
              <a:cxnLst/>
              <a:rect r="r" b="b" t="t" l="l"/>
              <a:pathLst>
                <a:path h="5799531" w="10960180">
                  <a:moveTo>
                    <a:pt x="0" y="0"/>
                  </a:moveTo>
                  <a:lnTo>
                    <a:pt x="10960180" y="0"/>
                  </a:lnTo>
                  <a:lnTo>
                    <a:pt x="10960180" y="5799531"/>
                  </a:lnTo>
                  <a:lnTo>
                    <a:pt x="0" y="5799531"/>
                  </a:lnTo>
                  <a:close/>
                </a:path>
              </a:pathLst>
            </a:custGeom>
            <a:solidFill>
              <a:srgbClr val="000000">
                <a:alpha val="0"/>
              </a:srgbClr>
            </a:solidFill>
          </p:spPr>
        </p:sp>
        <p:sp>
          <p:nvSpPr>
            <p:cNvPr name="TextBox 7" id="7"/>
            <p:cNvSpPr txBox="true"/>
            <p:nvPr/>
          </p:nvSpPr>
          <p:spPr>
            <a:xfrm>
              <a:off x="0" y="-95250"/>
              <a:ext cx="10960180" cy="5894781"/>
            </a:xfrm>
            <a:prstGeom prst="rect">
              <a:avLst/>
            </a:prstGeom>
          </p:spPr>
          <p:txBody>
            <a:bodyPr anchor="t" rtlCol="false" tIns="0" lIns="0" bIns="0" rIns="0"/>
            <a:lstStyle/>
            <a:p>
              <a:pPr algn="l">
                <a:lnSpc>
                  <a:spcPts val="2880"/>
                </a:lnSpc>
              </a:pPr>
              <a:r>
                <a:rPr lang="en-US" sz="1920" b="true">
                  <a:solidFill>
                    <a:srgbClr val="222222"/>
                  </a:solidFill>
                  <a:latin typeface="Times New Roman Bold"/>
                  <a:ea typeface="Times New Roman Bold"/>
                  <a:cs typeface="Times New Roman Bold"/>
                  <a:sym typeface="Times New Roman Bold"/>
                </a:rPr>
                <a:t>Importing Data &amp; Preprocessing</a:t>
              </a:r>
            </a:p>
            <a:p>
              <a:pPr algn="just">
                <a:lnSpc>
                  <a:spcPts val="2880"/>
                </a:lnSpc>
              </a:pPr>
              <a:r>
                <a:rPr lang="en-US" sz="1920">
                  <a:solidFill>
                    <a:srgbClr val="222222"/>
                  </a:solidFill>
                  <a:latin typeface="Times New Roman"/>
                  <a:ea typeface="Times New Roman"/>
                  <a:cs typeface="Times New Roman"/>
                  <a:sym typeface="Times New Roman"/>
                </a:rPr>
                <a:t>In this process, skin images are prepared for analysis using Keras' image data generator, which applies several preprocessing techniques:</a:t>
              </a:r>
            </a:p>
            <a:p>
              <a:pPr algn="just" marL="414528" indent="-207264" lvl="1">
                <a:lnSpc>
                  <a:spcPts val="2880"/>
                </a:lnSpc>
                <a:buFont typeface="Arial"/>
                <a:buChar char="•"/>
              </a:pPr>
              <a:r>
                <a:rPr lang="en-US" sz="1920">
                  <a:solidFill>
                    <a:srgbClr val="222222"/>
                  </a:solidFill>
                  <a:latin typeface="Times New Roman"/>
                  <a:ea typeface="Times New Roman"/>
                  <a:cs typeface="Times New Roman"/>
                  <a:sym typeface="Times New Roman"/>
                </a:rPr>
                <a:t>Resizing: Adjusting images to a uniform size ensures consistency across the dataset, making them compatible with the input requirements of the model.</a:t>
              </a:r>
            </a:p>
            <a:p>
              <a:pPr algn="just" marL="414528" indent="-207264" lvl="1">
                <a:lnSpc>
                  <a:spcPts val="2880"/>
                </a:lnSpc>
                <a:buFont typeface="Arial"/>
                <a:buChar char="•"/>
              </a:pPr>
              <a:r>
                <a:rPr lang="en-US" sz="1920">
                  <a:solidFill>
                    <a:srgbClr val="222222"/>
                  </a:solidFill>
                  <a:latin typeface="Times New Roman"/>
                  <a:ea typeface="Times New Roman"/>
                  <a:cs typeface="Times New Roman"/>
                  <a:sym typeface="Times New Roman"/>
                </a:rPr>
                <a:t>Rescaling: Normalizing pixel values (e.g., scaling from 0-255 to 0-1) enhances numerical stability and speeds up the training process.</a:t>
              </a:r>
            </a:p>
            <a:p>
              <a:pPr algn="just" marL="414528" indent="-207264" lvl="1">
                <a:lnSpc>
                  <a:spcPts val="2880"/>
                </a:lnSpc>
                <a:buFont typeface="Arial"/>
                <a:buChar char="•"/>
              </a:pPr>
              <a:r>
                <a:rPr lang="en-US" sz="1920">
                  <a:solidFill>
                    <a:srgbClr val="222222"/>
                  </a:solidFill>
                  <a:latin typeface="Times New Roman"/>
                  <a:ea typeface="Times New Roman"/>
                  <a:cs typeface="Times New Roman"/>
                  <a:sym typeface="Times New Roman"/>
                </a:rPr>
                <a:t>Zooming: Randomly zooming into images helps the model learn to recognize features at different scales, improving generalization.</a:t>
              </a:r>
            </a:p>
            <a:p>
              <a:pPr algn="just" marL="414528" indent="-207264" lvl="1">
                <a:lnSpc>
                  <a:spcPts val="2880"/>
                </a:lnSpc>
                <a:buFont typeface="Arial"/>
                <a:buChar char="•"/>
              </a:pPr>
              <a:r>
                <a:rPr lang="en-US" sz="1920">
                  <a:solidFill>
                    <a:srgbClr val="222222"/>
                  </a:solidFill>
                  <a:latin typeface="Times New Roman"/>
                  <a:ea typeface="Times New Roman"/>
                  <a:cs typeface="Times New Roman"/>
                  <a:sym typeface="Times New Roman"/>
                </a:rPr>
                <a:t>Flipping: Horizontally or vertically flipping images increases dataset variability, reducing overfitting by simulating real-world variations.</a:t>
              </a:r>
            </a:p>
            <a:p>
              <a:pPr algn="just">
                <a:lnSpc>
                  <a:spcPts val="2880"/>
                </a:lnSpc>
              </a:pPr>
              <a:r>
                <a:rPr lang="en-US" sz="1920">
                  <a:solidFill>
                    <a:srgbClr val="222222"/>
                  </a:solidFill>
                  <a:latin typeface="Times New Roman"/>
                  <a:ea typeface="Times New Roman"/>
                  <a:cs typeface="Times New Roman"/>
                  <a:sym typeface="Times New Roman"/>
                </a:rPr>
                <a:t>These steps are critical for improving model performance and robustness.</a:t>
              </a:r>
            </a:p>
            <a:p>
              <a:pPr algn="l">
                <a:lnSpc>
                  <a:spcPts val="2880"/>
                </a:lnSpc>
              </a:pPr>
            </a:p>
          </p:txBody>
        </p:sp>
      </p:grpSp>
      <p:grpSp>
        <p:nvGrpSpPr>
          <p:cNvPr name="Group 8" id="8"/>
          <p:cNvGrpSpPr/>
          <p:nvPr/>
        </p:nvGrpSpPr>
        <p:grpSpPr>
          <a:xfrm rot="0">
            <a:off x="6888480" y="6780108"/>
            <a:ext cx="2619433" cy="464869"/>
            <a:chOff x="0" y="0"/>
            <a:chExt cx="2926080" cy="519289"/>
          </a:xfrm>
        </p:grpSpPr>
        <p:sp>
          <p:nvSpPr>
            <p:cNvPr name="Freeform 9" id="9"/>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0" id="10"/>
            <p:cNvSpPr txBox="true"/>
            <p:nvPr/>
          </p:nvSpPr>
          <p:spPr>
            <a:xfrm>
              <a:off x="0" y="-28575"/>
              <a:ext cx="2926080" cy="547864"/>
            </a:xfrm>
            <a:prstGeom prst="rect">
              <a:avLst/>
            </a:prstGeom>
          </p:spPr>
          <p:txBody>
            <a:bodyPr anchor="ctr" rtlCol="false" tIns="0" lIns="0" bIns="0" rIns="0"/>
            <a:lstStyle/>
            <a:p>
              <a:pPr algn="r">
                <a:lnSpc>
                  <a:spcPts val="1535"/>
                </a:lnSpc>
              </a:pPr>
              <a:r>
                <a:rPr lang="en-US" sz="1279">
                  <a:solidFill>
                    <a:srgbClr val="898989"/>
                  </a:solidFill>
                  <a:latin typeface="Calibri (MS)"/>
                  <a:ea typeface="Calibri (MS)"/>
                  <a:cs typeface="Calibri (MS)"/>
                  <a:sym typeface="Calibri (MS)"/>
                </a:rPr>
                <a:t>15</a:t>
              </a:r>
            </a:p>
          </p:txBody>
        </p:sp>
      </p:gr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70560" y="291805"/>
            <a:ext cx="8412480" cy="565609"/>
            <a:chOff x="0" y="0"/>
            <a:chExt cx="11216640" cy="754145"/>
          </a:xfrm>
        </p:grpSpPr>
        <p:sp>
          <p:nvSpPr>
            <p:cNvPr name="Freeform 3" id="3"/>
            <p:cNvSpPr/>
            <p:nvPr/>
          </p:nvSpPr>
          <p:spPr>
            <a:xfrm flipH="false" flipV="false" rot="0">
              <a:off x="0" y="0"/>
              <a:ext cx="11216640" cy="754145"/>
            </a:xfrm>
            <a:custGeom>
              <a:avLst/>
              <a:gdLst/>
              <a:ahLst/>
              <a:cxnLst/>
              <a:rect r="r" b="b" t="t" l="l"/>
              <a:pathLst>
                <a:path h="754145" w="11216640">
                  <a:moveTo>
                    <a:pt x="0" y="0"/>
                  </a:moveTo>
                  <a:lnTo>
                    <a:pt x="11216640" y="0"/>
                  </a:lnTo>
                  <a:lnTo>
                    <a:pt x="11216640" y="754145"/>
                  </a:lnTo>
                  <a:lnTo>
                    <a:pt x="0" y="754145"/>
                  </a:lnTo>
                  <a:close/>
                </a:path>
              </a:pathLst>
            </a:custGeom>
            <a:solidFill>
              <a:srgbClr val="000000">
                <a:alpha val="0"/>
              </a:srgbClr>
            </a:solidFill>
          </p:spPr>
        </p:sp>
        <p:sp>
          <p:nvSpPr>
            <p:cNvPr name="TextBox 4" id="4"/>
            <p:cNvSpPr txBox="true"/>
            <p:nvPr/>
          </p:nvSpPr>
          <p:spPr>
            <a:xfrm>
              <a:off x="0" y="-28575"/>
              <a:ext cx="11216640" cy="782720"/>
            </a:xfrm>
            <a:prstGeom prst="rect">
              <a:avLst/>
            </a:prstGeom>
          </p:spPr>
          <p:txBody>
            <a:bodyPr anchor="ctr" rtlCol="false" tIns="0" lIns="0" bIns="0" rIns="0"/>
            <a:lstStyle/>
            <a:p>
              <a:pPr algn="ctr">
                <a:lnSpc>
                  <a:spcPts val="4147"/>
                </a:lnSpc>
              </a:pPr>
              <a:r>
                <a:rPr lang="en-US" sz="3840" b="true">
                  <a:solidFill>
                    <a:srgbClr val="000000"/>
                  </a:solidFill>
                  <a:latin typeface="Times New Roman Bold"/>
                  <a:ea typeface="Times New Roman Bold"/>
                  <a:cs typeface="Times New Roman Bold"/>
                  <a:sym typeface="Times New Roman Bold"/>
                </a:rPr>
                <a:t>Abstract</a:t>
              </a:r>
            </a:p>
          </p:txBody>
        </p:sp>
      </p:grpSp>
      <p:grpSp>
        <p:nvGrpSpPr>
          <p:cNvPr name="Group 5" id="5"/>
          <p:cNvGrpSpPr/>
          <p:nvPr/>
        </p:nvGrpSpPr>
        <p:grpSpPr>
          <a:xfrm rot="0">
            <a:off x="6888480" y="6780108"/>
            <a:ext cx="2194560" cy="389467"/>
            <a:chOff x="0" y="0"/>
            <a:chExt cx="2926080" cy="519289"/>
          </a:xfrm>
        </p:grpSpPr>
        <p:sp>
          <p:nvSpPr>
            <p:cNvPr name="Freeform 6" id="6"/>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7" id="7"/>
            <p:cNvSpPr txBox="true"/>
            <p:nvPr/>
          </p:nvSpPr>
          <p:spPr>
            <a:xfrm>
              <a:off x="0" y="-28575"/>
              <a:ext cx="2926080" cy="547864"/>
            </a:xfrm>
            <a:prstGeom prst="rect">
              <a:avLst/>
            </a:prstGeom>
          </p:spPr>
          <p:txBody>
            <a:bodyPr anchor="ctr" rtlCol="false" tIns="0" lIns="0" bIns="0" rIns="0"/>
            <a:lstStyle/>
            <a:p>
              <a:pPr algn="r">
                <a:lnSpc>
                  <a:spcPts val="1791"/>
                </a:lnSpc>
              </a:pPr>
              <a:r>
                <a:rPr lang="en-US" sz="1493" b="true">
                  <a:solidFill>
                    <a:srgbClr val="000000"/>
                  </a:solidFill>
                  <a:latin typeface="Calibri (MS) Bold"/>
                  <a:ea typeface="Calibri (MS) Bold"/>
                  <a:cs typeface="Calibri (MS) Bold"/>
                  <a:sym typeface="Calibri (MS) Bold"/>
                </a:rPr>
                <a:t>2</a:t>
              </a:r>
            </a:p>
          </p:txBody>
        </p:sp>
      </p:grpSp>
      <p:sp>
        <p:nvSpPr>
          <p:cNvPr name="TextBox 8" id="8"/>
          <p:cNvSpPr txBox="true"/>
          <p:nvPr/>
        </p:nvSpPr>
        <p:spPr>
          <a:xfrm rot="0">
            <a:off x="568735" y="1137278"/>
            <a:ext cx="8453345" cy="5366987"/>
          </a:xfrm>
          <a:prstGeom prst="rect">
            <a:avLst/>
          </a:prstGeom>
        </p:spPr>
        <p:txBody>
          <a:bodyPr anchor="t" rtlCol="false" tIns="0" lIns="0" bIns="0" rIns="0">
            <a:spAutoFit/>
          </a:bodyPr>
          <a:lstStyle/>
          <a:p>
            <a:pPr algn="just">
              <a:lnSpc>
                <a:spcPts val="3569"/>
              </a:lnSpc>
            </a:pPr>
            <a:r>
              <a:rPr lang="en-US" sz="1878" spc="18">
                <a:solidFill>
                  <a:srgbClr val="000000"/>
                </a:solidFill>
                <a:latin typeface="Times New Roman"/>
                <a:ea typeface="Times New Roman"/>
                <a:cs typeface="Times New Roman"/>
                <a:sym typeface="Times New Roman"/>
              </a:rPr>
              <a:t>Skin diseases affect millions worldwide, presenting diverse challenges in diagnosis and treatment. This study proposes a deep learning approach using Convolutional Neural Networks implemented with TensorFlow for automated skin disease diagnosis. This model is trained on a comprehensive dataset comprising various skin conditions, aiming to achieve high accuracy in classification. Preprocessing techniques optimize image data, while Tensorflow from pre-trained m</a:t>
            </a:r>
            <a:r>
              <a:rPr lang="en-US" sz="1878" spc="18">
                <a:solidFill>
                  <a:srgbClr val="000000"/>
                </a:solidFill>
                <a:latin typeface="Times New Roman"/>
                <a:ea typeface="Times New Roman"/>
                <a:cs typeface="Times New Roman"/>
                <a:sym typeface="Times New Roman"/>
              </a:rPr>
              <a:t>odels enhances efficiency. Evaluation metrics such as accuracy validate the model's performance. Results demonstrate promising outcomes in real-world scenarios, suggesting potential applications in telemedicine and dermatological practice. This research contributes to advancing AI-driven healthcare solutions, addressing the diagnostic complexities of skin diseases through innovative technology.</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70560" y="448716"/>
            <a:ext cx="8412480" cy="565609"/>
            <a:chOff x="0" y="0"/>
            <a:chExt cx="11216640" cy="754145"/>
          </a:xfrm>
        </p:grpSpPr>
        <p:sp>
          <p:nvSpPr>
            <p:cNvPr name="Freeform 3" id="3"/>
            <p:cNvSpPr/>
            <p:nvPr/>
          </p:nvSpPr>
          <p:spPr>
            <a:xfrm flipH="false" flipV="false" rot="0">
              <a:off x="0" y="0"/>
              <a:ext cx="11216640" cy="754145"/>
            </a:xfrm>
            <a:custGeom>
              <a:avLst/>
              <a:gdLst/>
              <a:ahLst/>
              <a:cxnLst/>
              <a:rect r="r" b="b" t="t" l="l"/>
              <a:pathLst>
                <a:path h="754145" w="11216640">
                  <a:moveTo>
                    <a:pt x="0" y="0"/>
                  </a:moveTo>
                  <a:lnTo>
                    <a:pt x="11216640" y="0"/>
                  </a:lnTo>
                  <a:lnTo>
                    <a:pt x="11216640" y="754145"/>
                  </a:lnTo>
                  <a:lnTo>
                    <a:pt x="0" y="754145"/>
                  </a:lnTo>
                  <a:close/>
                </a:path>
              </a:pathLst>
            </a:custGeom>
            <a:solidFill>
              <a:srgbClr val="000000">
                <a:alpha val="0"/>
              </a:srgbClr>
            </a:solidFill>
          </p:spPr>
        </p:sp>
        <p:sp>
          <p:nvSpPr>
            <p:cNvPr name="TextBox 4" id="4"/>
            <p:cNvSpPr txBox="true"/>
            <p:nvPr/>
          </p:nvSpPr>
          <p:spPr>
            <a:xfrm>
              <a:off x="0" y="-28575"/>
              <a:ext cx="11216640" cy="782720"/>
            </a:xfrm>
            <a:prstGeom prst="rect">
              <a:avLst/>
            </a:prstGeom>
          </p:spPr>
          <p:txBody>
            <a:bodyPr anchor="ctr" rtlCol="false" tIns="0" lIns="0" bIns="0" rIns="0"/>
            <a:lstStyle/>
            <a:p>
              <a:pPr algn="ctr">
                <a:lnSpc>
                  <a:spcPts val="4147"/>
                </a:lnSpc>
              </a:pPr>
              <a:r>
                <a:rPr lang="en-US" sz="3840" b="true">
                  <a:solidFill>
                    <a:srgbClr val="000000"/>
                  </a:solidFill>
                  <a:latin typeface="Times New Roman Bold"/>
                  <a:ea typeface="Times New Roman Bold"/>
                  <a:cs typeface="Times New Roman Bold"/>
                  <a:sym typeface="Times New Roman Bold"/>
                </a:rPr>
                <a:t>Module Description</a:t>
              </a:r>
            </a:p>
          </p:txBody>
        </p:sp>
      </p:grpSp>
      <p:grpSp>
        <p:nvGrpSpPr>
          <p:cNvPr name="Group 5" id="5"/>
          <p:cNvGrpSpPr/>
          <p:nvPr/>
        </p:nvGrpSpPr>
        <p:grpSpPr>
          <a:xfrm rot="0">
            <a:off x="275744" y="1410764"/>
            <a:ext cx="8746336" cy="5437784"/>
            <a:chOff x="0" y="0"/>
            <a:chExt cx="11661781" cy="7250379"/>
          </a:xfrm>
        </p:grpSpPr>
        <p:sp>
          <p:nvSpPr>
            <p:cNvPr name="Freeform 6" id="6"/>
            <p:cNvSpPr/>
            <p:nvPr/>
          </p:nvSpPr>
          <p:spPr>
            <a:xfrm flipH="false" flipV="false" rot="0">
              <a:off x="0" y="0"/>
              <a:ext cx="11661781" cy="7250379"/>
            </a:xfrm>
            <a:custGeom>
              <a:avLst/>
              <a:gdLst/>
              <a:ahLst/>
              <a:cxnLst/>
              <a:rect r="r" b="b" t="t" l="l"/>
              <a:pathLst>
                <a:path h="7250379" w="11661781">
                  <a:moveTo>
                    <a:pt x="0" y="0"/>
                  </a:moveTo>
                  <a:lnTo>
                    <a:pt x="11661781" y="0"/>
                  </a:lnTo>
                  <a:lnTo>
                    <a:pt x="11661781" y="7250379"/>
                  </a:lnTo>
                  <a:lnTo>
                    <a:pt x="0" y="7250379"/>
                  </a:lnTo>
                  <a:close/>
                </a:path>
              </a:pathLst>
            </a:custGeom>
            <a:solidFill>
              <a:srgbClr val="000000">
                <a:alpha val="0"/>
              </a:srgbClr>
            </a:solidFill>
          </p:spPr>
        </p:sp>
        <p:sp>
          <p:nvSpPr>
            <p:cNvPr name="TextBox 7" id="7"/>
            <p:cNvSpPr txBox="true"/>
            <p:nvPr/>
          </p:nvSpPr>
          <p:spPr>
            <a:xfrm>
              <a:off x="0" y="-95250"/>
              <a:ext cx="11661781" cy="7345629"/>
            </a:xfrm>
            <a:prstGeom prst="rect">
              <a:avLst/>
            </a:prstGeom>
          </p:spPr>
          <p:txBody>
            <a:bodyPr anchor="t" rtlCol="false" tIns="0" lIns="0" bIns="0" rIns="0"/>
            <a:lstStyle/>
            <a:p>
              <a:pPr algn="l">
                <a:lnSpc>
                  <a:spcPts val="2880"/>
                </a:lnSpc>
              </a:pPr>
              <a:r>
                <a:rPr lang="en-US" sz="1920" b="true">
                  <a:solidFill>
                    <a:srgbClr val="222222"/>
                  </a:solidFill>
                  <a:latin typeface="Times New Roman Bold"/>
                  <a:ea typeface="Times New Roman Bold"/>
                  <a:cs typeface="Times New Roman Bold"/>
                  <a:sym typeface="Times New Roman Bold"/>
                </a:rPr>
                <a:t>CNN Mode</a:t>
              </a:r>
              <a:r>
                <a:rPr lang="en-US" sz="1920" b="true">
                  <a:solidFill>
                    <a:srgbClr val="222222"/>
                  </a:solidFill>
                  <a:latin typeface="Times New Roman Bold"/>
                  <a:ea typeface="Times New Roman Bold"/>
                  <a:cs typeface="Times New Roman Bold"/>
                  <a:sym typeface="Times New Roman Bold"/>
                </a:rPr>
                <a:t>l for Disease Detection</a:t>
              </a:r>
            </a:p>
            <a:p>
              <a:pPr algn="just">
                <a:lnSpc>
                  <a:spcPts val="2880"/>
                </a:lnSpc>
              </a:pPr>
            </a:p>
            <a:p>
              <a:pPr algn="just">
                <a:lnSpc>
                  <a:spcPts val="2880"/>
                </a:lnSpc>
              </a:pPr>
              <a:r>
                <a:rPr lang="en-US" sz="1920">
                  <a:solidFill>
                    <a:srgbClr val="222222"/>
                  </a:solidFill>
                  <a:latin typeface="Times New Roman"/>
                  <a:ea typeface="Times New Roman"/>
                  <a:cs typeface="Times New Roman"/>
                  <a:sym typeface="Times New Roman"/>
                </a:rPr>
                <a:t>A Convolutional Neural Network (CNN) model for disease detection leverages structured inputs to enhance the accuracy and precision of diagnosing skin conditions. Dermatologists traditionally rely on key visual features, including asymmetry, border characteristics, and color patterns, to manually classify skin diseases. By automating this process, AI models like CNNs not only replicate these diagnostic techniques but also improve efficiency and overall diagnostic accuracy, providing a powerful tool for clinical decision-making.</a:t>
              </a:r>
            </a:p>
            <a:p>
              <a:pPr algn="just">
                <a:lnSpc>
                  <a:spcPts val="2880"/>
                </a:lnSpc>
              </a:pPr>
            </a:p>
            <a:p>
              <a:pPr algn="just" marL="414528" indent="-207264" lvl="1">
                <a:lnSpc>
                  <a:spcPts val="2880"/>
                </a:lnSpc>
                <a:buFont typeface="Arial"/>
                <a:buChar char="•"/>
              </a:pPr>
              <a:r>
                <a:rPr lang="en-US" sz="1920">
                  <a:solidFill>
                    <a:srgbClr val="222222"/>
                  </a:solidFill>
                  <a:latin typeface="Times New Roman"/>
                  <a:ea typeface="Times New Roman"/>
                  <a:cs typeface="Times New Roman"/>
                  <a:sym typeface="Times New Roman"/>
                </a:rPr>
                <a:t>Asymmetry </a:t>
              </a:r>
            </a:p>
            <a:p>
              <a:pPr algn="just" marL="414528" indent="-207264" lvl="1">
                <a:lnSpc>
                  <a:spcPts val="2880"/>
                </a:lnSpc>
                <a:buFont typeface="Arial"/>
                <a:buChar char="•"/>
              </a:pPr>
              <a:r>
                <a:rPr lang="en-US" sz="1920">
                  <a:solidFill>
                    <a:srgbClr val="222222"/>
                  </a:solidFill>
                  <a:latin typeface="Times New Roman"/>
                  <a:ea typeface="Times New Roman"/>
                  <a:cs typeface="Times New Roman"/>
                  <a:sym typeface="Times New Roman"/>
                </a:rPr>
                <a:t>Border features </a:t>
              </a:r>
            </a:p>
            <a:p>
              <a:pPr algn="just" marL="414528" indent="-207264" lvl="1">
                <a:lnSpc>
                  <a:spcPts val="2880"/>
                </a:lnSpc>
                <a:buFont typeface="Arial"/>
                <a:buChar char="•"/>
              </a:pPr>
              <a:r>
                <a:rPr lang="en-US" sz="1920">
                  <a:solidFill>
                    <a:srgbClr val="222222"/>
                  </a:solidFill>
                  <a:latin typeface="Times New Roman"/>
                  <a:ea typeface="Times New Roman"/>
                  <a:cs typeface="Times New Roman"/>
                  <a:sym typeface="Times New Roman"/>
                </a:rPr>
                <a:t>Color patterns </a:t>
              </a:r>
            </a:p>
            <a:p>
              <a:pPr algn="just" marL="414528" indent="-207264" lvl="1">
                <a:lnSpc>
                  <a:spcPts val="2879"/>
                </a:lnSpc>
                <a:buFont typeface="Arial"/>
                <a:buChar char="•"/>
              </a:pPr>
              <a:r>
                <a:rPr lang="en-US" sz="1920">
                  <a:solidFill>
                    <a:srgbClr val="222222"/>
                  </a:solidFill>
                  <a:latin typeface="Times New Roman"/>
                  <a:ea typeface="Times New Roman"/>
                  <a:cs typeface="Times New Roman"/>
                  <a:sym typeface="Times New Roman"/>
                </a:rPr>
                <a:t>AI models improve diagnostic accuracy and efficiency by automating this process.</a:t>
              </a:r>
            </a:p>
          </p:txBody>
        </p:sp>
      </p:grpSp>
      <p:grpSp>
        <p:nvGrpSpPr>
          <p:cNvPr name="Group 8" id="8"/>
          <p:cNvGrpSpPr/>
          <p:nvPr/>
        </p:nvGrpSpPr>
        <p:grpSpPr>
          <a:xfrm rot="0">
            <a:off x="6888480" y="6780108"/>
            <a:ext cx="2551968" cy="452896"/>
            <a:chOff x="0" y="0"/>
            <a:chExt cx="2926080" cy="519289"/>
          </a:xfrm>
        </p:grpSpPr>
        <p:sp>
          <p:nvSpPr>
            <p:cNvPr name="Freeform 9" id="9"/>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0" id="10"/>
            <p:cNvSpPr txBox="true"/>
            <p:nvPr/>
          </p:nvSpPr>
          <p:spPr>
            <a:xfrm>
              <a:off x="0" y="-28575"/>
              <a:ext cx="2926080" cy="547864"/>
            </a:xfrm>
            <a:prstGeom prst="rect">
              <a:avLst/>
            </a:prstGeom>
          </p:spPr>
          <p:txBody>
            <a:bodyPr anchor="ctr" rtlCol="false" tIns="0" lIns="0" bIns="0" rIns="0"/>
            <a:lstStyle/>
            <a:p>
              <a:pPr algn="r">
                <a:lnSpc>
                  <a:spcPts val="1535"/>
                </a:lnSpc>
              </a:pPr>
              <a:r>
                <a:rPr lang="en-US" sz="1279">
                  <a:solidFill>
                    <a:srgbClr val="898989"/>
                  </a:solidFill>
                  <a:latin typeface="Calibri (MS)"/>
                  <a:ea typeface="Calibri (MS)"/>
                  <a:cs typeface="Calibri (MS)"/>
                  <a:sym typeface="Calibri (MS)"/>
                </a:rPr>
                <a:t>16</a:t>
              </a:r>
            </a:p>
          </p:txBody>
        </p:sp>
      </p:gr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70560" y="448716"/>
            <a:ext cx="8412480" cy="565609"/>
            <a:chOff x="0" y="0"/>
            <a:chExt cx="11216640" cy="754145"/>
          </a:xfrm>
        </p:grpSpPr>
        <p:sp>
          <p:nvSpPr>
            <p:cNvPr name="Freeform 3" id="3"/>
            <p:cNvSpPr/>
            <p:nvPr/>
          </p:nvSpPr>
          <p:spPr>
            <a:xfrm flipH="false" flipV="false" rot="0">
              <a:off x="0" y="0"/>
              <a:ext cx="11216640" cy="754145"/>
            </a:xfrm>
            <a:custGeom>
              <a:avLst/>
              <a:gdLst/>
              <a:ahLst/>
              <a:cxnLst/>
              <a:rect r="r" b="b" t="t" l="l"/>
              <a:pathLst>
                <a:path h="754145" w="11216640">
                  <a:moveTo>
                    <a:pt x="0" y="0"/>
                  </a:moveTo>
                  <a:lnTo>
                    <a:pt x="11216640" y="0"/>
                  </a:lnTo>
                  <a:lnTo>
                    <a:pt x="11216640" y="754145"/>
                  </a:lnTo>
                  <a:lnTo>
                    <a:pt x="0" y="754145"/>
                  </a:lnTo>
                  <a:close/>
                </a:path>
              </a:pathLst>
            </a:custGeom>
            <a:solidFill>
              <a:srgbClr val="000000">
                <a:alpha val="0"/>
              </a:srgbClr>
            </a:solidFill>
          </p:spPr>
        </p:sp>
        <p:sp>
          <p:nvSpPr>
            <p:cNvPr name="TextBox 4" id="4"/>
            <p:cNvSpPr txBox="true"/>
            <p:nvPr/>
          </p:nvSpPr>
          <p:spPr>
            <a:xfrm>
              <a:off x="0" y="-28575"/>
              <a:ext cx="11216640" cy="782720"/>
            </a:xfrm>
            <a:prstGeom prst="rect">
              <a:avLst/>
            </a:prstGeom>
          </p:spPr>
          <p:txBody>
            <a:bodyPr anchor="ctr" rtlCol="false" tIns="0" lIns="0" bIns="0" rIns="0"/>
            <a:lstStyle/>
            <a:p>
              <a:pPr algn="ctr">
                <a:lnSpc>
                  <a:spcPts val="4147"/>
                </a:lnSpc>
              </a:pPr>
              <a:r>
                <a:rPr lang="en-US" sz="3840" b="true">
                  <a:solidFill>
                    <a:srgbClr val="000000"/>
                  </a:solidFill>
                  <a:latin typeface="Times New Roman Bold"/>
                  <a:ea typeface="Times New Roman Bold"/>
                  <a:cs typeface="Times New Roman Bold"/>
                  <a:sym typeface="Times New Roman Bold"/>
                </a:rPr>
                <a:t>Module Description</a:t>
              </a:r>
            </a:p>
          </p:txBody>
        </p:sp>
      </p:grpSp>
      <p:grpSp>
        <p:nvGrpSpPr>
          <p:cNvPr name="Group 5" id="5"/>
          <p:cNvGrpSpPr/>
          <p:nvPr/>
        </p:nvGrpSpPr>
        <p:grpSpPr>
          <a:xfrm rot="0">
            <a:off x="214784" y="1301827"/>
            <a:ext cx="9306122" cy="5802173"/>
            <a:chOff x="0" y="0"/>
            <a:chExt cx="12408162" cy="7736230"/>
          </a:xfrm>
        </p:grpSpPr>
        <p:sp>
          <p:nvSpPr>
            <p:cNvPr name="Freeform 6" id="6"/>
            <p:cNvSpPr/>
            <p:nvPr/>
          </p:nvSpPr>
          <p:spPr>
            <a:xfrm flipH="false" flipV="false" rot="0">
              <a:off x="0" y="0"/>
              <a:ext cx="12408162" cy="7736230"/>
            </a:xfrm>
            <a:custGeom>
              <a:avLst/>
              <a:gdLst/>
              <a:ahLst/>
              <a:cxnLst/>
              <a:rect r="r" b="b" t="t" l="l"/>
              <a:pathLst>
                <a:path h="7736230" w="12408162">
                  <a:moveTo>
                    <a:pt x="0" y="0"/>
                  </a:moveTo>
                  <a:lnTo>
                    <a:pt x="12408162" y="0"/>
                  </a:lnTo>
                  <a:lnTo>
                    <a:pt x="12408162" y="7736230"/>
                  </a:lnTo>
                  <a:lnTo>
                    <a:pt x="0" y="7736230"/>
                  </a:lnTo>
                  <a:close/>
                </a:path>
              </a:pathLst>
            </a:custGeom>
            <a:solidFill>
              <a:srgbClr val="000000">
                <a:alpha val="0"/>
              </a:srgbClr>
            </a:solidFill>
          </p:spPr>
        </p:sp>
        <p:sp>
          <p:nvSpPr>
            <p:cNvPr name="TextBox 7" id="7"/>
            <p:cNvSpPr txBox="true"/>
            <p:nvPr/>
          </p:nvSpPr>
          <p:spPr>
            <a:xfrm>
              <a:off x="0" y="-95250"/>
              <a:ext cx="12408162" cy="7831480"/>
            </a:xfrm>
            <a:prstGeom prst="rect">
              <a:avLst/>
            </a:prstGeom>
          </p:spPr>
          <p:txBody>
            <a:bodyPr anchor="t" rtlCol="false" tIns="0" lIns="0" bIns="0" rIns="0"/>
            <a:lstStyle/>
            <a:p>
              <a:pPr algn="l">
                <a:lnSpc>
                  <a:spcPts val="2860"/>
                </a:lnSpc>
              </a:pPr>
              <a:r>
                <a:rPr lang="en-US" sz="1920">
                  <a:solidFill>
                    <a:srgbClr val="222222"/>
                  </a:solidFill>
                  <a:latin typeface="Times New Roman"/>
                  <a:ea typeface="Times New Roman"/>
                  <a:cs typeface="Times New Roman"/>
                  <a:sym typeface="Times New Roman"/>
                </a:rPr>
                <a:t> </a:t>
              </a:r>
              <a:r>
                <a:rPr lang="en-US" sz="1920" b="true">
                  <a:solidFill>
                    <a:srgbClr val="222222"/>
                  </a:solidFill>
                  <a:latin typeface="Times New Roman Bold"/>
                  <a:ea typeface="Times New Roman Bold"/>
                  <a:cs typeface="Times New Roman Bold"/>
                  <a:sym typeface="Times New Roman Bold"/>
                </a:rPr>
                <a:t>LeNet-5 CNN Architecture with Modifications </a:t>
              </a:r>
            </a:p>
            <a:p>
              <a:pPr algn="l">
                <a:lnSpc>
                  <a:spcPts val="2860"/>
                </a:lnSpc>
              </a:pPr>
            </a:p>
            <a:p>
              <a:pPr algn="l">
                <a:lnSpc>
                  <a:spcPts val="2860"/>
                </a:lnSpc>
              </a:pPr>
              <a:r>
                <a:rPr lang="en-US" sz="1920">
                  <a:solidFill>
                    <a:srgbClr val="222222"/>
                  </a:solidFill>
                  <a:latin typeface="Times New Roman"/>
                  <a:ea typeface="Times New Roman"/>
                  <a:cs typeface="Times New Roman"/>
                  <a:sym typeface="Times New Roman"/>
                </a:rPr>
                <a:t>The LeNet-5 CNN architecture with modifications is designed to enhance performance in specific tasks. It incorporates essential layers such as convolutional, pooling, and encoder-decoder layers to extract and process features effectively. The model is fine-tuned using various techniques:</a:t>
              </a:r>
            </a:p>
            <a:p>
              <a:pPr algn="l" marL="414528" indent="-207264" lvl="1">
                <a:lnSpc>
                  <a:spcPts val="2860"/>
                </a:lnSpc>
                <a:buFont typeface="Arial"/>
                <a:buChar char="•"/>
              </a:pPr>
              <a:r>
                <a:rPr lang="en-US" sz="1920">
                  <a:solidFill>
                    <a:srgbClr val="222222"/>
                  </a:solidFill>
                  <a:latin typeface="Times New Roman"/>
                  <a:ea typeface="Times New Roman"/>
                  <a:cs typeface="Times New Roman"/>
                  <a:sym typeface="Times New Roman"/>
                </a:rPr>
                <a:t>Activation Functions: Functions like ReLU help introduce non-linearity, improving the model's learning capabilities.</a:t>
              </a:r>
            </a:p>
            <a:p>
              <a:pPr algn="l" marL="414528" indent="-207264" lvl="1">
                <a:lnSpc>
                  <a:spcPts val="2860"/>
                </a:lnSpc>
                <a:buFont typeface="Arial"/>
                <a:buChar char="•"/>
              </a:pPr>
              <a:r>
                <a:rPr lang="en-US" sz="1920">
                  <a:solidFill>
                    <a:srgbClr val="222222"/>
                  </a:solidFill>
                  <a:latin typeface="Times New Roman"/>
                  <a:ea typeface="Times New Roman"/>
                  <a:cs typeface="Times New Roman"/>
                  <a:sym typeface="Times New Roman"/>
                </a:rPr>
                <a:t>Loss Functions: These guide the optimization process by minimizing errors during training.</a:t>
              </a:r>
            </a:p>
            <a:p>
              <a:pPr algn="l" marL="414528" indent="-207264" lvl="1">
                <a:lnSpc>
                  <a:spcPts val="2860"/>
                </a:lnSpc>
                <a:buFont typeface="Arial"/>
                <a:buChar char="•"/>
              </a:pPr>
              <a:r>
                <a:rPr lang="en-US" sz="1920">
                  <a:solidFill>
                    <a:srgbClr val="222222"/>
                  </a:solidFill>
                  <a:latin typeface="Times New Roman"/>
                  <a:ea typeface="Times New Roman"/>
                  <a:cs typeface="Times New Roman"/>
                  <a:sym typeface="Times New Roman"/>
                </a:rPr>
                <a:t>Optimizers (e.g., Adam, SGD): Algorithms used to adjust weights and biases for faster and more efficient convergence.</a:t>
              </a:r>
            </a:p>
            <a:p>
              <a:pPr algn="l">
                <a:lnSpc>
                  <a:spcPts val="2860"/>
                </a:lnSpc>
              </a:pPr>
              <a:r>
                <a:rPr lang="en-US" sz="1920">
                  <a:solidFill>
                    <a:srgbClr val="222222"/>
                  </a:solidFill>
                  <a:latin typeface="Times New Roman"/>
                  <a:ea typeface="Times New Roman"/>
                  <a:cs typeface="Times New Roman"/>
                  <a:sym typeface="Times New Roman"/>
                </a:rPr>
                <a:t>The model's performance is assessed using metrics like IoU (Intersection over Union) and the Dice coefficient, which measure the overlap accuracy between predicted and actual outputs, ensuring reliable and robust results.</a:t>
              </a:r>
            </a:p>
            <a:p>
              <a:pPr algn="l">
                <a:lnSpc>
                  <a:spcPts val="2860"/>
                </a:lnSpc>
              </a:pPr>
            </a:p>
          </p:txBody>
        </p:sp>
      </p:grpSp>
      <p:grpSp>
        <p:nvGrpSpPr>
          <p:cNvPr name="Group 8" id="8"/>
          <p:cNvGrpSpPr/>
          <p:nvPr/>
        </p:nvGrpSpPr>
        <p:grpSpPr>
          <a:xfrm rot="0">
            <a:off x="6888480" y="6702400"/>
            <a:ext cx="2632426" cy="467174"/>
            <a:chOff x="0" y="0"/>
            <a:chExt cx="2926080" cy="519289"/>
          </a:xfrm>
        </p:grpSpPr>
        <p:sp>
          <p:nvSpPr>
            <p:cNvPr name="Freeform 9" id="9"/>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0" id="10"/>
            <p:cNvSpPr txBox="true"/>
            <p:nvPr/>
          </p:nvSpPr>
          <p:spPr>
            <a:xfrm>
              <a:off x="0" y="-28575"/>
              <a:ext cx="2926080" cy="547864"/>
            </a:xfrm>
            <a:prstGeom prst="rect">
              <a:avLst/>
            </a:prstGeom>
          </p:spPr>
          <p:txBody>
            <a:bodyPr anchor="ctr" rtlCol="false" tIns="0" lIns="0" bIns="0" rIns="0"/>
            <a:lstStyle/>
            <a:p>
              <a:pPr algn="r">
                <a:lnSpc>
                  <a:spcPts val="1535"/>
                </a:lnSpc>
              </a:pPr>
              <a:r>
                <a:rPr lang="en-US" sz="1279">
                  <a:solidFill>
                    <a:srgbClr val="898989"/>
                  </a:solidFill>
                  <a:latin typeface="Calibri (MS)"/>
                  <a:ea typeface="Calibri (MS)"/>
                  <a:cs typeface="Calibri (MS)"/>
                  <a:sym typeface="Calibri (MS)"/>
                </a:rPr>
                <a:t>17</a:t>
              </a:r>
            </a:p>
          </p:txBody>
        </p:sp>
      </p:gr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70560" y="448716"/>
            <a:ext cx="8412480" cy="565609"/>
            <a:chOff x="0" y="0"/>
            <a:chExt cx="11216640" cy="754145"/>
          </a:xfrm>
        </p:grpSpPr>
        <p:sp>
          <p:nvSpPr>
            <p:cNvPr name="Freeform 3" id="3"/>
            <p:cNvSpPr/>
            <p:nvPr/>
          </p:nvSpPr>
          <p:spPr>
            <a:xfrm flipH="false" flipV="false" rot="0">
              <a:off x="0" y="0"/>
              <a:ext cx="11216640" cy="754145"/>
            </a:xfrm>
            <a:custGeom>
              <a:avLst/>
              <a:gdLst/>
              <a:ahLst/>
              <a:cxnLst/>
              <a:rect r="r" b="b" t="t" l="l"/>
              <a:pathLst>
                <a:path h="754145" w="11216640">
                  <a:moveTo>
                    <a:pt x="0" y="0"/>
                  </a:moveTo>
                  <a:lnTo>
                    <a:pt x="11216640" y="0"/>
                  </a:lnTo>
                  <a:lnTo>
                    <a:pt x="11216640" y="754145"/>
                  </a:lnTo>
                  <a:lnTo>
                    <a:pt x="0" y="754145"/>
                  </a:lnTo>
                  <a:close/>
                </a:path>
              </a:pathLst>
            </a:custGeom>
            <a:solidFill>
              <a:srgbClr val="000000">
                <a:alpha val="0"/>
              </a:srgbClr>
            </a:solidFill>
          </p:spPr>
        </p:sp>
        <p:sp>
          <p:nvSpPr>
            <p:cNvPr name="TextBox 4" id="4"/>
            <p:cNvSpPr txBox="true"/>
            <p:nvPr/>
          </p:nvSpPr>
          <p:spPr>
            <a:xfrm>
              <a:off x="0" y="-28575"/>
              <a:ext cx="11216640" cy="782720"/>
            </a:xfrm>
            <a:prstGeom prst="rect">
              <a:avLst/>
            </a:prstGeom>
          </p:spPr>
          <p:txBody>
            <a:bodyPr anchor="ctr" rtlCol="false" tIns="0" lIns="0" bIns="0" rIns="0"/>
            <a:lstStyle/>
            <a:p>
              <a:pPr algn="ctr">
                <a:lnSpc>
                  <a:spcPts val="4147"/>
                </a:lnSpc>
              </a:pPr>
              <a:r>
                <a:rPr lang="en-US" sz="3840" b="true">
                  <a:solidFill>
                    <a:srgbClr val="000000"/>
                  </a:solidFill>
                  <a:latin typeface="Times New Roman Bold"/>
                  <a:ea typeface="Times New Roman Bold"/>
                  <a:cs typeface="Times New Roman Bold"/>
                  <a:sym typeface="Times New Roman Bold"/>
                </a:rPr>
                <a:t>Module Description</a:t>
              </a:r>
            </a:p>
          </p:txBody>
        </p:sp>
      </p:grpSp>
      <p:grpSp>
        <p:nvGrpSpPr>
          <p:cNvPr name="Group 5" id="5"/>
          <p:cNvGrpSpPr/>
          <p:nvPr/>
        </p:nvGrpSpPr>
        <p:grpSpPr>
          <a:xfrm rot="0">
            <a:off x="205099" y="1212889"/>
            <a:ext cx="9343402" cy="6944563"/>
            <a:chOff x="0" y="0"/>
            <a:chExt cx="12457869" cy="9259418"/>
          </a:xfrm>
        </p:grpSpPr>
        <p:sp>
          <p:nvSpPr>
            <p:cNvPr name="Freeform 6" id="6"/>
            <p:cNvSpPr/>
            <p:nvPr/>
          </p:nvSpPr>
          <p:spPr>
            <a:xfrm flipH="false" flipV="false" rot="0">
              <a:off x="0" y="0"/>
              <a:ext cx="12457869" cy="9259418"/>
            </a:xfrm>
            <a:custGeom>
              <a:avLst/>
              <a:gdLst/>
              <a:ahLst/>
              <a:cxnLst/>
              <a:rect r="r" b="b" t="t" l="l"/>
              <a:pathLst>
                <a:path h="9259418" w="12457869">
                  <a:moveTo>
                    <a:pt x="0" y="0"/>
                  </a:moveTo>
                  <a:lnTo>
                    <a:pt x="12457869" y="0"/>
                  </a:lnTo>
                  <a:lnTo>
                    <a:pt x="12457869" y="9259418"/>
                  </a:lnTo>
                  <a:lnTo>
                    <a:pt x="0" y="9259418"/>
                  </a:lnTo>
                  <a:close/>
                </a:path>
              </a:pathLst>
            </a:custGeom>
            <a:solidFill>
              <a:srgbClr val="000000">
                <a:alpha val="0"/>
              </a:srgbClr>
            </a:solidFill>
          </p:spPr>
        </p:sp>
        <p:sp>
          <p:nvSpPr>
            <p:cNvPr name="TextBox 7" id="7"/>
            <p:cNvSpPr txBox="true"/>
            <p:nvPr/>
          </p:nvSpPr>
          <p:spPr>
            <a:xfrm>
              <a:off x="0" y="-38100"/>
              <a:ext cx="12457869" cy="9297518"/>
            </a:xfrm>
            <a:prstGeom prst="rect">
              <a:avLst/>
            </a:prstGeom>
          </p:spPr>
          <p:txBody>
            <a:bodyPr anchor="t" rtlCol="false" tIns="0" lIns="0" bIns="0" rIns="0"/>
            <a:lstStyle/>
            <a:p>
              <a:pPr algn="l">
                <a:lnSpc>
                  <a:spcPts val="2265"/>
                </a:lnSpc>
              </a:pPr>
              <a:r>
                <a:rPr lang="en-US" sz="1920" b="true">
                  <a:solidFill>
                    <a:srgbClr val="222222"/>
                  </a:solidFill>
                  <a:latin typeface="Times New Roman Bold"/>
                  <a:ea typeface="Times New Roman Bold"/>
                  <a:cs typeface="Times New Roman Bold"/>
                  <a:sym typeface="Times New Roman Bold"/>
                </a:rPr>
                <a:t>Imp</a:t>
              </a:r>
              <a:r>
                <a:rPr lang="en-US" sz="1920" b="true">
                  <a:solidFill>
                    <a:srgbClr val="222222"/>
                  </a:solidFill>
                  <a:latin typeface="Times New Roman Bold"/>
                  <a:ea typeface="Times New Roman Bold"/>
                  <a:cs typeface="Times New Roman Bold"/>
                  <a:sym typeface="Times New Roman Bold"/>
                </a:rPr>
                <a:t>lementation with Django</a:t>
              </a:r>
            </a:p>
            <a:p>
              <a:pPr algn="l">
                <a:lnSpc>
                  <a:spcPts val="2899"/>
                </a:lnSpc>
              </a:pPr>
            </a:p>
            <a:p>
              <a:pPr algn="l">
                <a:lnSpc>
                  <a:spcPts val="2899"/>
                </a:lnSpc>
              </a:pPr>
              <a:r>
                <a:rPr lang="en-US" sz="1920">
                  <a:solidFill>
                    <a:srgbClr val="222222"/>
                  </a:solidFill>
                  <a:latin typeface="Times New Roman"/>
                  <a:ea typeface="Times New Roman"/>
                  <a:cs typeface="Times New Roman"/>
                  <a:sym typeface="Times New Roman"/>
                </a:rPr>
                <a:t>The trained model is deployed using the Django framework, enabling real-time skin disease detection. Users can upload images of skin conditions, which the system processes through the trained model to deliver instant diagnostic results.</a:t>
              </a:r>
            </a:p>
            <a:p>
              <a:pPr algn="l">
                <a:lnSpc>
                  <a:spcPts val="2899"/>
                </a:lnSpc>
              </a:pPr>
              <a:r>
                <a:rPr lang="en-US" sz="1920">
                  <a:solidFill>
                    <a:srgbClr val="222222"/>
                  </a:solidFill>
                  <a:latin typeface="Times New Roman"/>
                  <a:ea typeface="Times New Roman"/>
                  <a:cs typeface="Times New Roman"/>
                  <a:sym typeface="Times New Roman"/>
                </a:rPr>
                <a:t>The Django framework serves as the backbone for deploying the trained skin disease detection model as a web application. Here's how it works:</a:t>
              </a:r>
            </a:p>
            <a:p>
              <a:pPr algn="l" marL="414528" indent="-207264" lvl="1">
                <a:lnSpc>
                  <a:spcPts val="2899"/>
                </a:lnSpc>
                <a:buFont typeface="Arial"/>
                <a:buChar char="•"/>
              </a:pPr>
              <a:r>
                <a:rPr lang="en-US" sz="1920">
                  <a:solidFill>
                    <a:srgbClr val="222222"/>
                  </a:solidFill>
                  <a:latin typeface="Times New Roman"/>
                  <a:ea typeface="Times New Roman"/>
                  <a:cs typeface="Times New Roman"/>
                  <a:sym typeface="Times New Roman"/>
                </a:rPr>
                <a:t>Image Upload Feature: Django provides an intuitive interface where users can upload images of skin conditions securely.</a:t>
              </a:r>
            </a:p>
            <a:p>
              <a:pPr algn="l" marL="414528" indent="-207264" lvl="1">
                <a:lnSpc>
                  <a:spcPts val="2899"/>
                </a:lnSpc>
                <a:buFont typeface="Arial"/>
                <a:buChar char="•"/>
              </a:pPr>
              <a:r>
                <a:rPr lang="en-US" sz="1920">
                  <a:solidFill>
                    <a:srgbClr val="222222"/>
                  </a:solidFill>
                  <a:latin typeface="Times New Roman"/>
                  <a:ea typeface="Times New Roman"/>
                  <a:cs typeface="Times New Roman"/>
                  <a:sym typeface="Times New Roman"/>
                </a:rPr>
                <a:t>Backend Processing: Once the image is uploaded, it is passed to the trained model integrated into the Django backend. The model analyzes the image, extracting features and classifying it based on the trained parameters.</a:t>
              </a:r>
            </a:p>
            <a:p>
              <a:pPr algn="l" marL="414528" indent="-207264" lvl="1">
                <a:lnSpc>
                  <a:spcPts val="2899"/>
                </a:lnSpc>
                <a:buFont typeface="Arial"/>
                <a:buChar char="•"/>
              </a:pPr>
              <a:r>
                <a:rPr lang="en-US" sz="1920">
                  <a:solidFill>
                    <a:srgbClr val="222222"/>
                  </a:solidFill>
                  <a:latin typeface="Times New Roman"/>
                  <a:ea typeface="Times New Roman"/>
                  <a:cs typeface="Times New Roman"/>
                  <a:sym typeface="Times New Roman"/>
                </a:rPr>
                <a:t>Real-Time Predictions: The application delivers diagnostic results in real time, offering users immediate feedback on potential skin conditions.</a:t>
              </a:r>
            </a:p>
            <a:p>
              <a:pPr algn="l" marL="414528" indent="-207264" lvl="1">
                <a:lnSpc>
                  <a:spcPts val="2899"/>
                </a:lnSpc>
                <a:buFont typeface="Arial"/>
                <a:buChar char="•"/>
              </a:pPr>
              <a:r>
                <a:rPr lang="en-US" sz="1920">
                  <a:solidFill>
                    <a:srgbClr val="222222"/>
                  </a:solidFill>
                  <a:latin typeface="Times New Roman"/>
                  <a:ea typeface="Times New Roman"/>
                  <a:cs typeface="Times New Roman"/>
                  <a:sym typeface="Times New Roman"/>
                </a:rPr>
                <a:t>Scalability: Django's robust architecture ensures the system is scalable, allowing it to handle multiple user requests simultaneously.</a:t>
              </a:r>
            </a:p>
            <a:p>
              <a:pPr algn="l">
                <a:lnSpc>
                  <a:spcPts val="2265"/>
                </a:lnSpc>
              </a:pPr>
            </a:p>
            <a:p>
              <a:pPr algn="l">
                <a:lnSpc>
                  <a:spcPts val="2265"/>
                </a:lnSpc>
              </a:pPr>
            </a:p>
            <a:p>
              <a:pPr algn="l">
                <a:lnSpc>
                  <a:spcPts val="2265"/>
                </a:lnSpc>
              </a:pPr>
            </a:p>
            <a:p>
              <a:pPr algn="l">
                <a:lnSpc>
                  <a:spcPts val="2265"/>
                </a:lnSpc>
              </a:pPr>
            </a:p>
          </p:txBody>
        </p:sp>
      </p:grpSp>
      <p:grpSp>
        <p:nvGrpSpPr>
          <p:cNvPr name="Group 8" id="8"/>
          <p:cNvGrpSpPr/>
          <p:nvPr/>
        </p:nvGrpSpPr>
        <p:grpSpPr>
          <a:xfrm rot="0">
            <a:off x="6888480" y="6697503"/>
            <a:ext cx="2660021" cy="472072"/>
            <a:chOff x="0" y="0"/>
            <a:chExt cx="2926080" cy="519289"/>
          </a:xfrm>
        </p:grpSpPr>
        <p:sp>
          <p:nvSpPr>
            <p:cNvPr name="Freeform 9" id="9"/>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0" id="10"/>
            <p:cNvSpPr txBox="true"/>
            <p:nvPr/>
          </p:nvSpPr>
          <p:spPr>
            <a:xfrm>
              <a:off x="0" y="-28575"/>
              <a:ext cx="2926080" cy="547864"/>
            </a:xfrm>
            <a:prstGeom prst="rect">
              <a:avLst/>
            </a:prstGeom>
          </p:spPr>
          <p:txBody>
            <a:bodyPr anchor="ctr" rtlCol="false" tIns="0" lIns="0" bIns="0" rIns="0"/>
            <a:lstStyle/>
            <a:p>
              <a:pPr algn="r">
                <a:lnSpc>
                  <a:spcPts val="1535"/>
                </a:lnSpc>
              </a:pPr>
              <a:r>
                <a:rPr lang="en-US" sz="1279">
                  <a:solidFill>
                    <a:srgbClr val="898989"/>
                  </a:solidFill>
                  <a:latin typeface="Calibri (MS)"/>
                  <a:ea typeface="Calibri (MS)"/>
                  <a:cs typeface="Calibri (MS)"/>
                  <a:sym typeface="Calibri (MS)"/>
                </a:rPr>
                <a:t>18</a:t>
              </a:r>
            </a:p>
          </p:txBody>
        </p:sp>
      </p:gr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70560" y="448716"/>
            <a:ext cx="8412480" cy="745769"/>
            <a:chOff x="0" y="0"/>
            <a:chExt cx="11216640" cy="994359"/>
          </a:xfrm>
        </p:grpSpPr>
        <p:sp>
          <p:nvSpPr>
            <p:cNvPr name="Freeform 3" id="3"/>
            <p:cNvSpPr/>
            <p:nvPr/>
          </p:nvSpPr>
          <p:spPr>
            <a:xfrm flipH="false" flipV="false" rot="0">
              <a:off x="0" y="0"/>
              <a:ext cx="11216640" cy="994359"/>
            </a:xfrm>
            <a:custGeom>
              <a:avLst/>
              <a:gdLst/>
              <a:ahLst/>
              <a:cxnLst/>
              <a:rect r="r" b="b" t="t" l="l"/>
              <a:pathLst>
                <a:path h="994359" w="11216640">
                  <a:moveTo>
                    <a:pt x="0" y="0"/>
                  </a:moveTo>
                  <a:lnTo>
                    <a:pt x="11216640" y="0"/>
                  </a:lnTo>
                  <a:lnTo>
                    <a:pt x="11216640" y="994359"/>
                  </a:lnTo>
                  <a:lnTo>
                    <a:pt x="0" y="994359"/>
                  </a:lnTo>
                  <a:close/>
                </a:path>
              </a:pathLst>
            </a:custGeom>
            <a:solidFill>
              <a:srgbClr val="000000">
                <a:alpha val="0"/>
              </a:srgbClr>
            </a:solidFill>
          </p:spPr>
        </p:sp>
        <p:sp>
          <p:nvSpPr>
            <p:cNvPr name="TextBox 4" id="4"/>
            <p:cNvSpPr txBox="true"/>
            <p:nvPr/>
          </p:nvSpPr>
          <p:spPr>
            <a:xfrm>
              <a:off x="0" y="-28575"/>
              <a:ext cx="11216640" cy="1022934"/>
            </a:xfrm>
            <a:prstGeom prst="rect">
              <a:avLst/>
            </a:prstGeom>
          </p:spPr>
          <p:txBody>
            <a:bodyPr anchor="ctr" rtlCol="false" tIns="0" lIns="0" bIns="0" rIns="0"/>
            <a:lstStyle/>
            <a:p>
              <a:pPr algn="ctr">
                <a:lnSpc>
                  <a:spcPts val="4147"/>
                </a:lnSpc>
              </a:pPr>
              <a:r>
                <a:rPr lang="en-US" sz="3840" b="true">
                  <a:solidFill>
                    <a:srgbClr val="000000"/>
                  </a:solidFill>
                  <a:latin typeface="Times New Roman Bold"/>
                  <a:ea typeface="Times New Roman Bold"/>
                  <a:cs typeface="Times New Roman Bold"/>
                  <a:sym typeface="Times New Roman Bold"/>
                </a:rPr>
                <a:t>Result</a:t>
              </a:r>
            </a:p>
          </p:txBody>
        </p:sp>
      </p:grpSp>
      <p:grpSp>
        <p:nvGrpSpPr>
          <p:cNvPr name="Group 5" id="5"/>
          <p:cNvGrpSpPr/>
          <p:nvPr/>
        </p:nvGrpSpPr>
        <p:grpSpPr>
          <a:xfrm rot="0">
            <a:off x="482991" y="1212889"/>
            <a:ext cx="9065510" cy="6770601"/>
            <a:chOff x="0" y="0"/>
            <a:chExt cx="12087347" cy="9027468"/>
          </a:xfrm>
        </p:grpSpPr>
        <p:sp>
          <p:nvSpPr>
            <p:cNvPr name="Freeform 6" id="6"/>
            <p:cNvSpPr/>
            <p:nvPr/>
          </p:nvSpPr>
          <p:spPr>
            <a:xfrm flipH="false" flipV="false" rot="0">
              <a:off x="0" y="0"/>
              <a:ext cx="12087347" cy="9027468"/>
            </a:xfrm>
            <a:custGeom>
              <a:avLst/>
              <a:gdLst/>
              <a:ahLst/>
              <a:cxnLst/>
              <a:rect r="r" b="b" t="t" l="l"/>
              <a:pathLst>
                <a:path h="9027468" w="12087347">
                  <a:moveTo>
                    <a:pt x="0" y="0"/>
                  </a:moveTo>
                  <a:lnTo>
                    <a:pt x="12087347" y="0"/>
                  </a:lnTo>
                  <a:lnTo>
                    <a:pt x="12087347" y="9027468"/>
                  </a:lnTo>
                  <a:lnTo>
                    <a:pt x="0" y="9027468"/>
                  </a:lnTo>
                  <a:close/>
                </a:path>
              </a:pathLst>
            </a:custGeom>
            <a:solidFill>
              <a:srgbClr val="000000">
                <a:alpha val="0"/>
              </a:srgbClr>
            </a:solidFill>
          </p:spPr>
        </p:sp>
        <p:sp>
          <p:nvSpPr>
            <p:cNvPr name="TextBox 7" id="7"/>
            <p:cNvSpPr txBox="true"/>
            <p:nvPr/>
          </p:nvSpPr>
          <p:spPr>
            <a:xfrm>
              <a:off x="0" y="-95250"/>
              <a:ext cx="12087347" cy="9122718"/>
            </a:xfrm>
            <a:prstGeom prst="rect">
              <a:avLst/>
            </a:prstGeom>
          </p:spPr>
          <p:txBody>
            <a:bodyPr anchor="t" rtlCol="false" tIns="0" lIns="0" bIns="0" rIns="0"/>
            <a:lstStyle/>
            <a:p>
              <a:pPr algn="just">
                <a:lnSpc>
                  <a:spcPts val="2880"/>
                </a:lnSpc>
              </a:pPr>
              <a:r>
                <a:rPr lang="en-US" sz="1920">
                  <a:solidFill>
                    <a:srgbClr val="222222"/>
                  </a:solidFill>
                  <a:latin typeface="Times New Roman"/>
                  <a:ea typeface="Times New Roman"/>
                  <a:cs typeface="Times New Roman"/>
                  <a:sym typeface="Times New Roman"/>
                </a:rPr>
                <a:t>The proposed on</a:t>
              </a:r>
              <a:r>
                <a:rPr lang="en-US" sz="1920">
                  <a:solidFill>
                    <a:srgbClr val="222222"/>
                  </a:solidFill>
                  <a:latin typeface="Times New Roman"/>
                  <a:ea typeface="Times New Roman"/>
                  <a:cs typeface="Times New Roman"/>
                  <a:sym typeface="Times New Roman"/>
                </a:rPr>
                <a:t>e-dimensional (1-D) multiheaded convolu</a:t>
              </a:r>
              <a:r>
                <a:rPr lang="en-US" sz="1920">
                  <a:solidFill>
                    <a:srgbClr val="222222"/>
                  </a:solidFill>
                  <a:latin typeface="Times New Roman"/>
                  <a:ea typeface="Times New Roman"/>
                  <a:cs typeface="Times New Roman"/>
                  <a:sym typeface="Times New Roman"/>
                </a:rPr>
                <a:t>tional neural network </a:t>
              </a:r>
            </a:p>
            <a:p>
              <a:pPr algn="just">
                <a:lnSpc>
                  <a:spcPts val="2880"/>
                </a:lnSpc>
              </a:pPr>
              <a:r>
                <a:rPr lang="en-US" sz="1920">
                  <a:solidFill>
                    <a:srgbClr val="222222"/>
                  </a:solidFill>
                  <a:latin typeface="Times New Roman"/>
                  <a:ea typeface="Times New Roman"/>
                  <a:cs typeface="Times New Roman"/>
                  <a:sym typeface="Times New Roman"/>
                </a:rPr>
                <a:t>(CNN) is implemented in Python and run on a 3.20 GHz central processing unit with </a:t>
              </a:r>
            </a:p>
            <a:p>
              <a:pPr algn="just">
                <a:lnSpc>
                  <a:spcPts val="2880"/>
                </a:lnSpc>
              </a:pPr>
              <a:r>
                <a:rPr lang="en-US" sz="1920">
                  <a:solidFill>
                    <a:srgbClr val="222222"/>
                  </a:solidFill>
                  <a:latin typeface="Times New Roman"/>
                  <a:ea typeface="Times New Roman"/>
                  <a:cs typeface="Times New Roman"/>
                  <a:sym typeface="Times New Roman"/>
                </a:rPr>
                <a:t>256-gigabyte solid-state storage. Performance of the model is evaluated with </a:t>
              </a:r>
            </a:p>
            <a:p>
              <a:pPr algn="just">
                <a:lnSpc>
                  <a:spcPts val="2880"/>
                </a:lnSpc>
              </a:pPr>
              <a:r>
                <a:rPr lang="en-US" sz="1920">
                  <a:solidFill>
                    <a:srgbClr val="222222"/>
                  </a:solidFill>
                  <a:latin typeface="Times New Roman"/>
                  <a:ea typeface="Times New Roman"/>
                  <a:cs typeface="Times New Roman"/>
                  <a:sym typeface="Times New Roman"/>
                </a:rPr>
                <a:t>different metrics including accuracy, F1 score, precision, specificity, sensitivity, and </a:t>
              </a:r>
            </a:p>
            <a:p>
              <a:pPr algn="just">
                <a:lnSpc>
                  <a:spcPts val="2880"/>
                </a:lnSpc>
              </a:pPr>
              <a:r>
                <a:rPr lang="en-US" sz="1920">
                  <a:solidFill>
                    <a:srgbClr val="222222"/>
                  </a:solidFill>
                  <a:latin typeface="Times New Roman"/>
                  <a:ea typeface="Times New Roman"/>
                  <a:cs typeface="Times New Roman"/>
                  <a:sym typeface="Times New Roman"/>
                </a:rPr>
                <a:t>area under the curve (AUC).Two widely used datasets, HAM10000 and Dermnet, </a:t>
              </a:r>
            </a:p>
            <a:p>
              <a:pPr algn="just">
                <a:lnSpc>
                  <a:spcPts val="2880"/>
                </a:lnSpc>
              </a:pPr>
              <a:r>
                <a:rPr lang="en-US" sz="1920">
                  <a:solidFill>
                    <a:srgbClr val="222222"/>
                  </a:solidFill>
                  <a:latin typeface="Times New Roman"/>
                  <a:ea typeface="Times New Roman"/>
                  <a:cs typeface="Times New Roman"/>
                  <a:sym typeface="Times New Roman"/>
                </a:rPr>
                <a:t>are employed for multiclass skin lesion classification. </a:t>
              </a:r>
            </a:p>
            <a:p>
              <a:pPr algn="just">
                <a:lnSpc>
                  <a:spcPts val="2880"/>
                </a:lnSpc>
              </a:pPr>
              <a:r>
                <a:rPr lang="en-US" sz="1920">
                  <a:solidFill>
                    <a:srgbClr val="222222"/>
                  </a:solidFill>
                  <a:latin typeface="Times New Roman"/>
                  <a:ea typeface="Times New Roman"/>
                  <a:cs typeface="Times New Roman"/>
                  <a:sym typeface="Times New Roman"/>
                </a:rPr>
                <a:t>Data augmentation and class balancing strategies are applied for improving </a:t>
              </a:r>
            </a:p>
            <a:p>
              <a:pPr algn="just">
                <a:lnSpc>
                  <a:spcPts val="2880"/>
                </a:lnSpc>
              </a:pPr>
              <a:r>
                <a:rPr lang="en-US" sz="1920">
                  <a:solidFill>
                    <a:srgbClr val="222222"/>
                  </a:solidFill>
                  <a:latin typeface="Times New Roman"/>
                  <a:ea typeface="Times New Roman"/>
                  <a:cs typeface="Times New Roman"/>
                  <a:sym typeface="Times New Roman"/>
                </a:rPr>
                <a:t>model performance. Both of the datasets have 4,375 dermoscopy images that are </a:t>
              </a:r>
            </a:p>
            <a:p>
              <a:pPr algn="just">
                <a:lnSpc>
                  <a:spcPts val="2880"/>
                </a:lnSpc>
              </a:pPr>
              <a:r>
                <a:rPr lang="en-US" sz="1920">
                  <a:solidFill>
                    <a:srgbClr val="222222"/>
                  </a:solidFill>
                  <a:latin typeface="Times New Roman"/>
                  <a:ea typeface="Times New Roman"/>
                  <a:cs typeface="Times New Roman"/>
                  <a:sym typeface="Times New Roman"/>
                </a:rPr>
                <a:t>divided into training, testing, and validation subsets. That is, 80% of the images are </a:t>
              </a:r>
            </a:p>
            <a:p>
              <a:pPr algn="just">
                <a:lnSpc>
                  <a:spcPts val="2880"/>
                </a:lnSpc>
              </a:pPr>
              <a:r>
                <a:rPr lang="en-US" sz="1920">
                  <a:solidFill>
                    <a:srgbClr val="222222"/>
                  </a:solidFill>
                  <a:latin typeface="Times New Roman"/>
                  <a:ea typeface="Times New Roman"/>
                  <a:cs typeface="Times New Roman"/>
                  <a:sym typeface="Times New Roman"/>
                </a:rPr>
                <a:t>kept for training, 12% for testing, and 8% for validation.The model takes hand?</a:t>
              </a:r>
            </a:p>
            <a:p>
              <a:pPr algn="just">
                <a:lnSpc>
                  <a:spcPts val="2880"/>
                </a:lnSpc>
              </a:pPr>
              <a:r>
                <a:rPr lang="en-US" sz="1920">
                  <a:solidFill>
                    <a:srgbClr val="222222"/>
                  </a:solidFill>
                  <a:latin typeface="Times New Roman"/>
                  <a:ea typeface="Times New Roman"/>
                  <a:cs typeface="Times New Roman"/>
                  <a:sym typeface="Times New Roman"/>
                </a:rPr>
                <a:t>crafted features from spatial, spectral, and cepstrum spaces as input. Performance of </a:t>
              </a:r>
            </a:p>
            <a:p>
              <a:pPr algn="just">
                <a:lnSpc>
                  <a:spcPts val="2880"/>
                </a:lnSpc>
              </a:pPr>
              <a:r>
                <a:rPr lang="en-US" sz="1920">
                  <a:solidFill>
                    <a:srgbClr val="222222"/>
                  </a:solidFill>
                  <a:latin typeface="Times New Roman"/>
                  <a:ea typeface="Times New Roman"/>
                  <a:cs typeface="Times New Roman"/>
                  <a:sym typeface="Times New Roman"/>
                </a:rPr>
                <a:t>the proposed method is assessed using the mean and the standard deviation of the </a:t>
              </a:r>
            </a:p>
            <a:p>
              <a:pPr algn="just">
                <a:lnSpc>
                  <a:spcPts val="2880"/>
                </a:lnSpc>
              </a:pPr>
              <a:r>
                <a:rPr lang="en-US" sz="1920">
                  <a:solidFill>
                    <a:srgbClr val="222222"/>
                  </a:solidFill>
                  <a:latin typeface="Times New Roman"/>
                  <a:ea typeface="Times New Roman"/>
                  <a:cs typeface="Times New Roman"/>
                  <a:sym typeface="Times New Roman"/>
                </a:rPr>
                <a:t>ev</a:t>
              </a:r>
              <a:r>
                <a:rPr lang="en-US" sz="1920">
                  <a:solidFill>
                    <a:srgbClr val="222222"/>
                  </a:solidFill>
                  <a:latin typeface="Times New Roman"/>
                  <a:ea typeface="Times New Roman"/>
                  <a:cs typeface="Times New Roman"/>
                  <a:sym typeface="Times New Roman"/>
                </a:rPr>
                <a:t>aluation metrics as well as the 95% confidence interval for statistical reliability</a:t>
              </a:r>
            </a:p>
            <a:p>
              <a:pPr algn="just">
                <a:lnSpc>
                  <a:spcPts val="2880"/>
                </a:lnSpc>
              </a:pPr>
            </a:p>
          </p:txBody>
        </p:sp>
      </p:grpSp>
      <p:grpSp>
        <p:nvGrpSpPr>
          <p:cNvPr name="Group 8" id="8"/>
          <p:cNvGrpSpPr/>
          <p:nvPr/>
        </p:nvGrpSpPr>
        <p:grpSpPr>
          <a:xfrm rot="0">
            <a:off x="6888480" y="6697503"/>
            <a:ext cx="2660021" cy="472072"/>
            <a:chOff x="0" y="0"/>
            <a:chExt cx="2926080" cy="519289"/>
          </a:xfrm>
        </p:grpSpPr>
        <p:sp>
          <p:nvSpPr>
            <p:cNvPr name="Freeform 9" id="9"/>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0" id="10"/>
            <p:cNvSpPr txBox="true"/>
            <p:nvPr/>
          </p:nvSpPr>
          <p:spPr>
            <a:xfrm>
              <a:off x="0" y="-28575"/>
              <a:ext cx="2926080" cy="547864"/>
            </a:xfrm>
            <a:prstGeom prst="rect">
              <a:avLst/>
            </a:prstGeom>
          </p:spPr>
          <p:txBody>
            <a:bodyPr anchor="ctr" rtlCol="false" tIns="0" lIns="0" bIns="0" rIns="0"/>
            <a:lstStyle/>
            <a:p>
              <a:pPr algn="r">
                <a:lnSpc>
                  <a:spcPts val="1535"/>
                </a:lnSpc>
              </a:pPr>
              <a:r>
                <a:rPr lang="en-US" sz="1279">
                  <a:solidFill>
                    <a:srgbClr val="898989"/>
                  </a:solidFill>
                  <a:latin typeface="Calibri (MS)"/>
                  <a:ea typeface="Calibri (MS)"/>
                  <a:cs typeface="Calibri (MS)"/>
                  <a:sym typeface="Calibri (MS)"/>
                </a:rPr>
                <a:t>18</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0560" y="177057"/>
            <a:ext cx="8412480" cy="663964"/>
            <a:chOff x="0" y="0"/>
            <a:chExt cx="11216640" cy="885286"/>
          </a:xfrm>
        </p:grpSpPr>
        <p:sp>
          <p:nvSpPr>
            <p:cNvPr name="Freeform 3" id="3"/>
            <p:cNvSpPr/>
            <p:nvPr/>
          </p:nvSpPr>
          <p:spPr>
            <a:xfrm flipH="false" flipV="false" rot="0">
              <a:off x="0" y="0"/>
              <a:ext cx="11216640" cy="885286"/>
            </a:xfrm>
            <a:custGeom>
              <a:avLst/>
              <a:gdLst/>
              <a:ahLst/>
              <a:cxnLst/>
              <a:rect r="r" b="b" t="t" l="l"/>
              <a:pathLst>
                <a:path h="885286" w="11216640">
                  <a:moveTo>
                    <a:pt x="0" y="0"/>
                  </a:moveTo>
                  <a:lnTo>
                    <a:pt x="11216640" y="0"/>
                  </a:lnTo>
                  <a:lnTo>
                    <a:pt x="11216640" y="885286"/>
                  </a:lnTo>
                  <a:lnTo>
                    <a:pt x="0" y="885286"/>
                  </a:lnTo>
                  <a:close/>
                </a:path>
              </a:pathLst>
            </a:custGeom>
            <a:solidFill>
              <a:srgbClr val="000000">
                <a:alpha val="0"/>
              </a:srgbClr>
            </a:solidFill>
          </p:spPr>
        </p:sp>
        <p:sp>
          <p:nvSpPr>
            <p:cNvPr name="TextBox 4" id="4"/>
            <p:cNvSpPr txBox="true"/>
            <p:nvPr/>
          </p:nvSpPr>
          <p:spPr>
            <a:xfrm>
              <a:off x="0" y="-28575"/>
              <a:ext cx="11216640" cy="913861"/>
            </a:xfrm>
            <a:prstGeom prst="rect">
              <a:avLst/>
            </a:prstGeom>
          </p:spPr>
          <p:txBody>
            <a:bodyPr anchor="ctr" rtlCol="false" tIns="0" lIns="0" bIns="0" rIns="0"/>
            <a:lstStyle/>
            <a:p>
              <a:pPr algn="ctr">
                <a:lnSpc>
                  <a:spcPts val="3686"/>
                </a:lnSpc>
              </a:pPr>
              <a:r>
                <a:rPr lang="en-US" sz="3413" b="true">
                  <a:solidFill>
                    <a:srgbClr val="000000"/>
                  </a:solidFill>
                  <a:latin typeface="Times New Roman Bold"/>
                  <a:ea typeface="Times New Roman Bold"/>
                  <a:cs typeface="Times New Roman Bold"/>
                  <a:sym typeface="Times New Roman Bold"/>
                </a:rPr>
                <a:t>Screenshots</a:t>
              </a:r>
            </a:p>
          </p:txBody>
        </p:sp>
      </p:grpSp>
      <p:grpSp>
        <p:nvGrpSpPr>
          <p:cNvPr name="Group 5" id="5"/>
          <p:cNvGrpSpPr/>
          <p:nvPr/>
        </p:nvGrpSpPr>
        <p:grpSpPr>
          <a:xfrm rot="0">
            <a:off x="6888480" y="6727050"/>
            <a:ext cx="2493531" cy="442525"/>
            <a:chOff x="0" y="0"/>
            <a:chExt cx="2926080" cy="519289"/>
          </a:xfrm>
        </p:grpSpPr>
        <p:sp>
          <p:nvSpPr>
            <p:cNvPr name="Freeform 6" id="6"/>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7" id="7"/>
            <p:cNvSpPr txBox="true"/>
            <p:nvPr/>
          </p:nvSpPr>
          <p:spPr>
            <a:xfrm>
              <a:off x="0" y="-28575"/>
              <a:ext cx="2926080" cy="547864"/>
            </a:xfrm>
            <a:prstGeom prst="rect">
              <a:avLst/>
            </a:prstGeom>
          </p:spPr>
          <p:txBody>
            <a:bodyPr anchor="ctr" rtlCol="false" tIns="0" lIns="0" bIns="0" rIns="0"/>
            <a:lstStyle/>
            <a:p>
              <a:pPr algn="r">
                <a:lnSpc>
                  <a:spcPts val="1775"/>
                </a:lnSpc>
              </a:pPr>
              <a:r>
                <a:rPr lang="en-US" sz="1479">
                  <a:solidFill>
                    <a:srgbClr val="898989"/>
                  </a:solidFill>
                  <a:latin typeface="Calibri (MS)"/>
                  <a:ea typeface="Calibri (MS)"/>
                  <a:cs typeface="Calibri (MS)"/>
                  <a:sym typeface="Calibri (MS)"/>
                </a:rPr>
                <a:t>19</a:t>
              </a:r>
            </a:p>
          </p:txBody>
        </p:sp>
      </p:grpSp>
      <p:sp>
        <p:nvSpPr>
          <p:cNvPr name="Freeform 8" id="8"/>
          <p:cNvSpPr/>
          <p:nvPr/>
        </p:nvSpPr>
        <p:spPr>
          <a:xfrm flipH="false" flipV="false" rot="0">
            <a:off x="523282" y="1532901"/>
            <a:ext cx="8498798" cy="4249399"/>
          </a:xfrm>
          <a:custGeom>
            <a:avLst/>
            <a:gdLst/>
            <a:ahLst/>
            <a:cxnLst/>
            <a:rect r="r" b="b" t="t" l="l"/>
            <a:pathLst>
              <a:path h="4249399" w="8498798">
                <a:moveTo>
                  <a:pt x="0" y="0"/>
                </a:moveTo>
                <a:lnTo>
                  <a:pt x="8498798" y="0"/>
                </a:lnTo>
                <a:lnTo>
                  <a:pt x="8498798" y="4249398"/>
                </a:lnTo>
                <a:lnTo>
                  <a:pt x="0" y="4249398"/>
                </a:lnTo>
                <a:lnTo>
                  <a:pt x="0" y="0"/>
                </a:lnTo>
                <a:close/>
              </a:path>
            </a:pathLst>
          </a:custGeom>
          <a:blipFill>
            <a:blip r:embed="rId2"/>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0560" y="177057"/>
            <a:ext cx="8412480" cy="663964"/>
            <a:chOff x="0" y="0"/>
            <a:chExt cx="11216640" cy="885286"/>
          </a:xfrm>
        </p:grpSpPr>
        <p:sp>
          <p:nvSpPr>
            <p:cNvPr name="Freeform 3" id="3"/>
            <p:cNvSpPr/>
            <p:nvPr/>
          </p:nvSpPr>
          <p:spPr>
            <a:xfrm flipH="false" flipV="false" rot="0">
              <a:off x="0" y="0"/>
              <a:ext cx="11216640" cy="885286"/>
            </a:xfrm>
            <a:custGeom>
              <a:avLst/>
              <a:gdLst/>
              <a:ahLst/>
              <a:cxnLst/>
              <a:rect r="r" b="b" t="t" l="l"/>
              <a:pathLst>
                <a:path h="885286" w="11216640">
                  <a:moveTo>
                    <a:pt x="0" y="0"/>
                  </a:moveTo>
                  <a:lnTo>
                    <a:pt x="11216640" y="0"/>
                  </a:lnTo>
                  <a:lnTo>
                    <a:pt x="11216640" y="885286"/>
                  </a:lnTo>
                  <a:lnTo>
                    <a:pt x="0" y="885286"/>
                  </a:lnTo>
                  <a:close/>
                </a:path>
              </a:pathLst>
            </a:custGeom>
            <a:solidFill>
              <a:srgbClr val="000000">
                <a:alpha val="0"/>
              </a:srgbClr>
            </a:solidFill>
          </p:spPr>
        </p:sp>
        <p:sp>
          <p:nvSpPr>
            <p:cNvPr name="TextBox 4" id="4"/>
            <p:cNvSpPr txBox="true"/>
            <p:nvPr/>
          </p:nvSpPr>
          <p:spPr>
            <a:xfrm>
              <a:off x="0" y="-28575"/>
              <a:ext cx="11216640" cy="913861"/>
            </a:xfrm>
            <a:prstGeom prst="rect">
              <a:avLst/>
            </a:prstGeom>
          </p:spPr>
          <p:txBody>
            <a:bodyPr anchor="ctr" rtlCol="false" tIns="0" lIns="0" bIns="0" rIns="0"/>
            <a:lstStyle/>
            <a:p>
              <a:pPr algn="ctr">
                <a:lnSpc>
                  <a:spcPts val="3686"/>
                </a:lnSpc>
              </a:pPr>
              <a:r>
                <a:rPr lang="en-US" sz="3413" b="true">
                  <a:solidFill>
                    <a:srgbClr val="000000"/>
                  </a:solidFill>
                  <a:latin typeface="Times New Roman Bold"/>
                  <a:ea typeface="Times New Roman Bold"/>
                  <a:cs typeface="Times New Roman Bold"/>
                  <a:sym typeface="Times New Roman Bold"/>
                </a:rPr>
                <a:t>Scre</a:t>
              </a:r>
              <a:r>
                <a:rPr lang="en-US" sz="3413" b="true">
                  <a:solidFill>
                    <a:srgbClr val="000000"/>
                  </a:solidFill>
                  <a:latin typeface="Times New Roman Bold"/>
                  <a:ea typeface="Times New Roman Bold"/>
                  <a:cs typeface="Times New Roman Bold"/>
                  <a:sym typeface="Times New Roman Bold"/>
                </a:rPr>
                <a:t>enshots</a:t>
              </a:r>
            </a:p>
          </p:txBody>
        </p:sp>
      </p:grpSp>
      <p:grpSp>
        <p:nvGrpSpPr>
          <p:cNvPr name="Group 5" id="5"/>
          <p:cNvGrpSpPr/>
          <p:nvPr/>
        </p:nvGrpSpPr>
        <p:grpSpPr>
          <a:xfrm rot="0">
            <a:off x="6888480" y="6698842"/>
            <a:ext cx="2652478" cy="470733"/>
            <a:chOff x="0" y="0"/>
            <a:chExt cx="2926080" cy="519289"/>
          </a:xfrm>
        </p:grpSpPr>
        <p:sp>
          <p:nvSpPr>
            <p:cNvPr name="Freeform 6" id="6"/>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7" id="7"/>
            <p:cNvSpPr txBox="true"/>
            <p:nvPr/>
          </p:nvSpPr>
          <p:spPr>
            <a:xfrm>
              <a:off x="0" y="-28575"/>
              <a:ext cx="2926080" cy="547864"/>
            </a:xfrm>
            <a:prstGeom prst="rect">
              <a:avLst/>
            </a:prstGeom>
          </p:spPr>
          <p:txBody>
            <a:bodyPr anchor="ctr" rtlCol="false" tIns="0" lIns="0" bIns="0" rIns="0"/>
            <a:lstStyle/>
            <a:p>
              <a:pPr algn="r">
                <a:lnSpc>
                  <a:spcPts val="1775"/>
                </a:lnSpc>
              </a:pPr>
              <a:r>
                <a:rPr lang="en-US" sz="1479">
                  <a:solidFill>
                    <a:srgbClr val="898989"/>
                  </a:solidFill>
                  <a:latin typeface="Calibri (MS)"/>
                  <a:ea typeface="Calibri (MS)"/>
                  <a:cs typeface="Calibri (MS)"/>
                  <a:sym typeface="Calibri (MS)"/>
                </a:rPr>
                <a:t>20</a:t>
              </a:r>
            </a:p>
          </p:txBody>
        </p:sp>
      </p:grpSp>
      <p:sp>
        <p:nvSpPr>
          <p:cNvPr name="Freeform 8" id="8"/>
          <p:cNvSpPr/>
          <p:nvPr/>
        </p:nvSpPr>
        <p:spPr>
          <a:xfrm flipH="false" flipV="false" rot="0">
            <a:off x="431759" y="1440636"/>
            <a:ext cx="8890081" cy="4433928"/>
          </a:xfrm>
          <a:custGeom>
            <a:avLst/>
            <a:gdLst/>
            <a:ahLst/>
            <a:cxnLst/>
            <a:rect r="r" b="b" t="t" l="l"/>
            <a:pathLst>
              <a:path h="4433928" w="8890081">
                <a:moveTo>
                  <a:pt x="0" y="0"/>
                </a:moveTo>
                <a:lnTo>
                  <a:pt x="8890082" y="0"/>
                </a:lnTo>
                <a:lnTo>
                  <a:pt x="8890082" y="4433928"/>
                </a:lnTo>
                <a:lnTo>
                  <a:pt x="0" y="4433928"/>
                </a:lnTo>
                <a:lnTo>
                  <a:pt x="0" y="0"/>
                </a:lnTo>
                <a:close/>
              </a:path>
            </a:pathLst>
          </a:custGeom>
          <a:blipFill>
            <a:blip r:embed="rId2"/>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0560" y="177057"/>
            <a:ext cx="8412480" cy="663964"/>
            <a:chOff x="0" y="0"/>
            <a:chExt cx="11216640" cy="885286"/>
          </a:xfrm>
        </p:grpSpPr>
        <p:sp>
          <p:nvSpPr>
            <p:cNvPr name="Freeform 3" id="3"/>
            <p:cNvSpPr/>
            <p:nvPr/>
          </p:nvSpPr>
          <p:spPr>
            <a:xfrm flipH="false" flipV="false" rot="0">
              <a:off x="0" y="0"/>
              <a:ext cx="11216640" cy="885286"/>
            </a:xfrm>
            <a:custGeom>
              <a:avLst/>
              <a:gdLst/>
              <a:ahLst/>
              <a:cxnLst/>
              <a:rect r="r" b="b" t="t" l="l"/>
              <a:pathLst>
                <a:path h="885286" w="11216640">
                  <a:moveTo>
                    <a:pt x="0" y="0"/>
                  </a:moveTo>
                  <a:lnTo>
                    <a:pt x="11216640" y="0"/>
                  </a:lnTo>
                  <a:lnTo>
                    <a:pt x="11216640" y="885286"/>
                  </a:lnTo>
                  <a:lnTo>
                    <a:pt x="0" y="885286"/>
                  </a:lnTo>
                  <a:close/>
                </a:path>
              </a:pathLst>
            </a:custGeom>
            <a:solidFill>
              <a:srgbClr val="000000">
                <a:alpha val="0"/>
              </a:srgbClr>
            </a:solidFill>
          </p:spPr>
        </p:sp>
        <p:sp>
          <p:nvSpPr>
            <p:cNvPr name="TextBox 4" id="4"/>
            <p:cNvSpPr txBox="true"/>
            <p:nvPr/>
          </p:nvSpPr>
          <p:spPr>
            <a:xfrm>
              <a:off x="0" y="-28575"/>
              <a:ext cx="11216640" cy="913861"/>
            </a:xfrm>
            <a:prstGeom prst="rect">
              <a:avLst/>
            </a:prstGeom>
          </p:spPr>
          <p:txBody>
            <a:bodyPr anchor="ctr" rtlCol="false" tIns="0" lIns="0" bIns="0" rIns="0"/>
            <a:lstStyle/>
            <a:p>
              <a:pPr algn="ctr">
                <a:lnSpc>
                  <a:spcPts val="3686"/>
                </a:lnSpc>
              </a:pPr>
              <a:r>
                <a:rPr lang="en-US" sz="3413" b="true">
                  <a:solidFill>
                    <a:srgbClr val="000000"/>
                  </a:solidFill>
                  <a:latin typeface="Times New Roman Bold"/>
                  <a:ea typeface="Times New Roman Bold"/>
                  <a:cs typeface="Times New Roman Bold"/>
                  <a:sym typeface="Times New Roman Bold"/>
                </a:rPr>
                <a:t>Screenshots</a:t>
              </a:r>
            </a:p>
          </p:txBody>
        </p:sp>
      </p:grpSp>
      <p:grpSp>
        <p:nvGrpSpPr>
          <p:cNvPr name="Group 5" id="5"/>
          <p:cNvGrpSpPr/>
          <p:nvPr/>
        </p:nvGrpSpPr>
        <p:grpSpPr>
          <a:xfrm rot="0">
            <a:off x="670560" y="6780108"/>
            <a:ext cx="2194560" cy="389467"/>
            <a:chOff x="0" y="0"/>
            <a:chExt cx="2926080" cy="519289"/>
          </a:xfrm>
        </p:grpSpPr>
        <p:sp>
          <p:nvSpPr>
            <p:cNvPr name="Freeform 6" id="6"/>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7" id="7"/>
            <p:cNvSpPr txBox="true"/>
            <p:nvPr/>
          </p:nvSpPr>
          <p:spPr>
            <a:xfrm>
              <a:off x="0" y="-28575"/>
              <a:ext cx="2926080" cy="547864"/>
            </a:xfrm>
            <a:prstGeom prst="rect">
              <a:avLst/>
            </a:prstGeom>
          </p:spPr>
          <p:txBody>
            <a:bodyPr anchor="ctr" rtlCol="false" tIns="0" lIns="0" bIns="0" rIns="0"/>
            <a:lstStyle/>
            <a:p>
              <a:pPr algn="l">
                <a:lnSpc>
                  <a:spcPts val="1535"/>
                </a:lnSpc>
              </a:pPr>
              <a:r>
                <a:rPr lang="en-US" sz="1279">
                  <a:solidFill>
                    <a:srgbClr val="898989"/>
                  </a:solidFill>
                  <a:latin typeface="Calibri (MS)"/>
                  <a:ea typeface="Calibri (MS)"/>
                  <a:cs typeface="Calibri (MS)"/>
                  <a:sym typeface="Calibri (MS)"/>
                </a:rPr>
                <a:t>17-03-2025</a:t>
              </a:r>
            </a:p>
          </p:txBody>
        </p:sp>
      </p:grpSp>
      <p:grpSp>
        <p:nvGrpSpPr>
          <p:cNvPr name="Group 8" id="8"/>
          <p:cNvGrpSpPr/>
          <p:nvPr/>
        </p:nvGrpSpPr>
        <p:grpSpPr>
          <a:xfrm rot="0">
            <a:off x="6888480" y="6690054"/>
            <a:ext cx="2701992" cy="479520"/>
            <a:chOff x="0" y="0"/>
            <a:chExt cx="2926080" cy="519289"/>
          </a:xfrm>
        </p:grpSpPr>
        <p:sp>
          <p:nvSpPr>
            <p:cNvPr name="Freeform 9" id="9"/>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0" id="10"/>
            <p:cNvSpPr txBox="true"/>
            <p:nvPr/>
          </p:nvSpPr>
          <p:spPr>
            <a:xfrm>
              <a:off x="0" y="-28575"/>
              <a:ext cx="2926080" cy="547864"/>
            </a:xfrm>
            <a:prstGeom prst="rect">
              <a:avLst/>
            </a:prstGeom>
          </p:spPr>
          <p:txBody>
            <a:bodyPr anchor="ctr" rtlCol="false" tIns="0" lIns="0" bIns="0" rIns="0"/>
            <a:lstStyle/>
            <a:p>
              <a:pPr algn="r">
                <a:lnSpc>
                  <a:spcPts val="1535"/>
                </a:lnSpc>
              </a:pPr>
              <a:r>
                <a:rPr lang="en-US" sz="1279">
                  <a:solidFill>
                    <a:srgbClr val="898989"/>
                  </a:solidFill>
                  <a:latin typeface="Calibri (MS)"/>
                  <a:ea typeface="Calibri (MS)"/>
                  <a:cs typeface="Calibri (MS)"/>
                  <a:sym typeface="Calibri (MS)"/>
                </a:rPr>
                <a:t>21</a:t>
              </a:r>
            </a:p>
          </p:txBody>
        </p:sp>
      </p:grpSp>
      <p:grpSp>
        <p:nvGrpSpPr>
          <p:cNvPr name="Group 11" id="11"/>
          <p:cNvGrpSpPr/>
          <p:nvPr/>
        </p:nvGrpSpPr>
        <p:grpSpPr>
          <a:xfrm rot="0">
            <a:off x="3230880" y="6780108"/>
            <a:ext cx="3291840" cy="389467"/>
            <a:chOff x="0" y="0"/>
            <a:chExt cx="4389120" cy="519289"/>
          </a:xfrm>
        </p:grpSpPr>
        <p:sp>
          <p:nvSpPr>
            <p:cNvPr name="Freeform 12" id="12"/>
            <p:cNvSpPr/>
            <p:nvPr/>
          </p:nvSpPr>
          <p:spPr>
            <a:xfrm flipH="false" flipV="false" rot="0">
              <a:off x="0" y="0"/>
              <a:ext cx="4389120" cy="519289"/>
            </a:xfrm>
            <a:custGeom>
              <a:avLst/>
              <a:gdLst/>
              <a:ahLst/>
              <a:cxnLst/>
              <a:rect r="r" b="b" t="t" l="l"/>
              <a:pathLst>
                <a:path h="519289" w="4389120">
                  <a:moveTo>
                    <a:pt x="0" y="0"/>
                  </a:moveTo>
                  <a:lnTo>
                    <a:pt x="4389120" y="0"/>
                  </a:lnTo>
                  <a:lnTo>
                    <a:pt x="4389120" y="519289"/>
                  </a:lnTo>
                  <a:lnTo>
                    <a:pt x="0" y="519289"/>
                  </a:lnTo>
                  <a:close/>
                </a:path>
              </a:pathLst>
            </a:custGeom>
            <a:solidFill>
              <a:srgbClr val="000000">
                <a:alpha val="0"/>
              </a:srgbClr>
            </a:solidFill>
          </p:spPr>
        </p:sp>
        <p:sp>
          <p:nvSpPr>
            <p:cNvPr name="TextBox 13" id="13"/>
            <p:cNvSpPr txBox="true"/>
            <p:nvPr/>
          </p:nvSpPr>
          <p:spPr>
            <a:xfrm>
              <a:off x="0" y="-28575"/>
              <a:ext cx="4389120" cy="547864"/>
            </a:xfrm>
            <a:prstGeom prst="rect">
              <a:avLst/>
            </a:prstGeom>
          </p:spPr>
          <p:txBody>
            <a:bodyPr anchor="ctr" rtlCol="false" tIns="0" lIns="0" bIns="0" rIns="0"/>
            <a:lstStyle/>
            <a:p>
              <a:pPr algn="ctr">
                <a:lnSpc>
                  <a:spcPts val="1535"/>
                </a:lnSpc>
              </a:pPr>
              <a:r>
                <a:rPr lang="en-US" sz="1279">
                  <a:solidFill>
                    <a:srgbClr val="898989"/>
                  </a:solidFill>
                  <a:latin typeface="Calibri (MS)"/>
                  <a:ea typeface="Calibri (MS)"/>
                  <a:cs typeface="Calibri (MS)"/>
                  <a:sym typeface="Calibri (MS)"/>
                </a:rPr>
                <a:t>Title of the Project</a:t>
              </a:r>
            </a:p>
          </p:txBody>
        </p:sp>
      </p:grpSp>
      <p:sp>
        <p:nvSpPr>
          <p:cNvPr name="Freeform 14" id="14"/>
          <p:cNvSpPr/>
          <p:nvPr/>
        </p:nvSpPr>
        <p:spPr>
          <a:xfrm flipH="false" flipV="false" rot="0">
            <a:off x="163128" y="1336116"/>
            <a:ext cx="9427344" cy="4642967"/>
          </a:xfrm>
          <a:custGeom>
            <a:avLst/>
            <a:gdLst/>
            <a:ahLst/>
            <a:cxnLst/>
            <a:rect r="r" b="b" t="t" l="l"/>
            <a:pathLst>
              <a:path h="4642967" w="9427344">
                <a:moveTo>
                  <a:pt x="0" y="0"/>
                </a:moveTo>
                <a:lnTo>
                  <a:pt x="9427344" y="0"/>
                </a:lnTo>
                <a:lnTo>
                  <a:pt x="9427344" y="4642968"/>
                </a:lnTo>
                <a:lnTo>
                  <a:pt x="0" y="4642968"/>
                </a:lnTo>
                <a:lnTo>
                  <a:pt x="0" y="0"/>
                </a:lnTo>
                <a:close/>
              </a:path>
            </a:pathLst>
          </a:custGeom>
          <a:blipFill>
            <a:blip r:embed="rId2"/>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70560" y="177057"/>
            <a:ext cx="8412480" cy="663964"/>
            <a:chOff x="0" y="0"/>
            <a:chExt cx="11216640" cy="885286"/>
          </a:xfrm>
        </p:grpSpPr>
        <p:sp>
          <p:nvSpPr>
            <p:cNvPr name="Freeform 3" id="3"/>
            <p:cNvSpPr/>
            <p:nvPr/>
          </p:nvSpPr>
          <p:spPr>
            <a:xfrm flipH="false" flipV="false" rot="0">
              <a:off x="0" y="0"/>
              <a:ext cx="11216640" cy="885286"/>
            </a:xfrm>
            <a:custGeom>
              <a:avLst/>
              <a:gdLst/>
              <a:ahLst/>
              <a:cxnLst/>
              <a:rect r="r" b="b" t="t" l="l"/>
              <a:pathLst>
                <a:path h="885286" w="11216640">
                  <a:moveTo>
                    <a:pt x="0" y="0"/>
                  </a:moveTo>
                  <a:lnTo>
                    <a:pt x="11216640" y="0"/>
                  </a:lnTo>
                  <a:lnTo>
                    <a:pt x="11216640" y="885286"/>
                  </a:lnTo>
                  <a:lnTo>
                    <a:pt x="0" y="885286"/>
                  </a:lnTo>
                  <a:close/>
                </a:path>
              </a:pathLst>
            </a:custGeom>
            <a:solidFill>
              <a:srgbClr val="000000">
                <a:alpha val="0"/>
              </a:srgbClr>
            </a:solidFill>
          </p:spPr>
        </p:sp>
        <p:sp>
          <p:nvSpPr>
            <p:cNvPr name="TextBox 4" id="4"/>
            <p:cNvSpPr txBox="true"/>
            <p:nvPr/>
          </p:nvSpPr>
          <p:spPr>
            <a:xfrm>
              <a:off x="0" y="-28575"/>
              <a:ext cx="11216640" cy="913861"/>
            </a:xfrm>
            <a:prstGeom prst="rect">
              <a:avLst/>
            </a:prstGeom>
          </p:spPr>
          <p:txBody>
            <a:bodyPr anchor="ctr" rtlCol="false" tIns="0" lIns="0" bIns="0" rIns="0"/>
            <a:lstStyle/>
            <a:p>
              <a:pPr algn="ctr">
                <a:lnSpc>
                  <a:spcPts val="3686"/>
                </a:lnSpc>
              </a:pPr>
              <a:r>
                <a:rPr lang="en-US" sz="3413" b="true">
                  <a:solidFill>
                    <a:srgbClr val="000000"/>
                  </a:solidFill>
                  <a:latin typeface="Times New Roman Bold"/>
                  <a:ea typeface="Times New Roman Bold"/>
                  <a:cs typeface="Times New Roman Bold"/>
                  <a:sym typeface="Times New Roman Bold"/>
                </a:rPr>
                <a:t>Conclusion </a:t>
              </a:r>
            </a:p>
          </p:txBody>
        </p:sp>
      </p:grpSp>
      <p:grpSp>
        <p:nvGrpSpPr>
          <p:cNvPr name="Group 5" id="5"/>
          <p:cNvGrpSpPr/>
          <p:nvPr/>
        </p:nvGrpSpPr>
        <p:grpSpPr>
          <a:xfrm rot="0">
            <a:off x="6888480" y="6661104"/>
            <a:ext cx="2706548" cy="480329"/>
            <a:chOff x="0" y="0"/>
            <a:chExt cx="2926080" cy="519289"/>
          </a:xfrm>
        </p:grpSpPr>
        <p:sp>
          <p:nvSpPr>
            <p:cNvPr name="Freeform 6" id="6"/>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7" id="7"/>
            <p:cNvSpPr txBox="true"/>
            <p:nvPr/>
          </p:nvSpPr>
          <p:spPr>
            <a:xfrm>
              <a:off x="0" y="-28575"/>
              <a:ext cx="2926080" cy="547864"/>
            </a:xfrm>
            <a:prstGeom prst="rect">
              <a:avLst/>
            </a:prstGeom>
          </p:spPr>
          <p:txBody>
            <a:bodyPr anchor="ctr" rtlCol="false" tIns="0" lIns="0" bIns="0" rIns="0"/>
            <a:lstStyle/>
            <a:p>
              <a:pPr algn="r">
                <a:lnSpc>
                  <a:spcPts val="1775"/>
                </a:lnSpc>
              </a:pPr>
              <a:r>
                <a:rPr lang="en-US" sz="1479">
                  <a:solidFill>
                    <a:srgbClr val="898989"/>
                  </a:solidFill>
                  <a:latin typeface="Calibri (MS)"/>
                  <a:ea typeface="Calibri (MS)"/>
                  <a:cs typeface="Calibri (MS)"/>
                  <a:sym typeface="Calibri (MS)"/>
                </a:rPr>
                <a:t>22</a:t>
              </a:r>
            </a:p>
          </p:txBody>
        </p:sp>
      </p:grpSp>
      <p:grpSp>
        <p:nvGrpSpPr>
          <p:cNvPr name="Group 8" id="8"/>
          <p:cNvGrpSpPr/>
          <p:nvPr/>
        </p:nvGrpSpPr>
        <p:grpSpPr>
          <a:xfrm rot="0">
            <a:off x="561003" y="1318773"/>
            <a:ext cx="8742649" cy="5656068"/>
            <a:chOff x="0" y="0"/>
            <a:chExt cx="11320066" cy="7323531"/>
          </a:xfrm>
        </p:grpSpPr>
        <p:sp>
          <p:nvSpPr>
            <p:cNvPr name="Freeform 9" id="9"/>
            <p:cNvSpPr/>
            <p:nvPr/>
          </p:nvSpPr>
          <p:spPr>
            <a:xfrm flipH="false" flipV="false" rot="0">
              <a:off x="0" y="0"/>
              <a:ext cx="11320066" cy="7323531"/>
            </a:xfrm>
            <a:custGeom>
              <a:avLst/>
              <a:gdLst/>
              <a:ahLst/>
              <a:cxnLst/>
              <a:rect r="r" b="b" t="t" l="l"/>
              <a:pathLst>
                <a:path h="7323531" w="11320066">
                  <a:moveTo>
                    <a:pt x="0" y="0"/>
                  </a:moveTo>
                  <a:lnTo>
                    <a:pt x="11320066" y="0"/>
                  </a:lnTo>
                  <a:lnTo>
                    <a:pt x="11320066" y="7323531"/>
                  </a:lnTo>
                  <a:lnTo>
                    <a:pt x="0" y="7323531"/>
                  </a:lnTo>
                  <a:close/>
                </a:path>
              </a:pathLst>
            </a:custGeom>
            <a:solidFill>
              <a:srgbClr val="000000">
                <a:alpha val="0"/>
              </a:srgbClr>
            </a:solidFill>
          </p:spPr>
        </p:sp>
        <p:sp>
          <p:nvSpPr>
            <p:cNvPr name="TextBox 10" id="10"/>
            <p:cNvSpPr txBox="true"/>
            <p:nvPr/>
          </p:nvSpPr>
          <p:spPr>
            <a:xfrm>
              <a:off x="0" y="-95250"/>
              <a:ext cx="11320066" cy="7418781"/>
            </a:xfrm>
            <a:prstGeom prst="rect">
              <a:avLst/>
            </a:prstGeom>
          </p:spPr>
          <p:txBody>
            <a:bodyPr anchor="t" rtlCol="false" tIns="0" lIns="0" bIns="0" rIns="0"/>
            <a:lstStyle/>
            <a:p>
              <a:pPr algn="l">
                <a:lnSpc>
                  <a:spcPts val="2880"/>
                </a:lnSpc>
              </a:pPr>
              <a:r>
                <a:rPr lang="en-US" sz="1920">
                  <a:solidFill>
                    <a:srgbClr val="222222"/>
                  </a:solidFill>
                  <a:latin typeface="Times New Roman"/>
                  <a:ea typeface="Times New Roman"/>
                  <a:cs typeface="Times New Roman"/>
                  <a:sym typeface="Times New Roman"/>
                </a:rPr>
                <a:t>This study highlights how dermatologists benefit from automated skin lesion classification for decision-making. The authors proposed a novel method by combining image, spectrogram, and cepstrum domain features to create enhanced hand-crafted features. These features captured both spectral and spatial information, crucial for analyzing challenging dermoscopy images. A 1-D multiheaded CNN model was then applied to classify skin lesions using the concatenated features as input. The results demonstrated improved performance metrics, including Accuracy, </a:t>
              </a:r>
              <a:r>
                <a:rPr lang="en-US" sz="1920">
                  <a:solidFill>
                    <a:srgbClr val="222222"/>
                  </a:solidFill>
                  <a:latin typeface="Times New Roman"/>
                  <a:ea typeface="Times New Roman"/>
                  <a:cs typeface="Times New Roman"/>
                  <a:sym typeface="Times New Roman"/>
                </a:rPr>
                <a:t>Specificity, Precision, Sensitivity, AUC, and F1 scores, surpassing other state-of-the-art methods. Notably, the approach achieved 88.57% accuracy on the Dermnet dataset and 89.71% on HAM10000. Looking ahead, the methodology could be extended to analyze various biological signals and medical imaging datasets, advancing healthcare applications beyond skin lesions.</a:t>
              </a:r>
            </a:p>
            <a:p>
              <a:pPr algn="l">
                <a:lnSpc>
                  <a:spcPts val="2879"/>
                </a:lnSpc>
              </a:pPr>
            </a:p>
          </p:txBody>
        </p:sp>
      </p:gr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70560" y="177057"/>
            <a:ext cx="8412480" cy="663964"/>
            <a:chOff x="0" y="0"/>
            <a:chExt cx="11216640" cy="885286"/>
          </a:xfrm>
        </p:grpSpPr>
        <p:sp>
          <p:nvSpPr>
            <p:cNvPr name="Freeform 3" id="3"/>
            <p:cNvSpPr/>
            <p:nvPr/>
          </p:nvSpPr>
          <p:spPr>
            <a:xfrm flipH="false" flipV="false" rot="0">
              <a:off x="0" y="0"/>
              <a:ext cx="11216640" cy="885286"/>
            </a:xfrm>
            <a:custGeom>
              <a:avLst/>
              <a:gdLst/>
              <a:ahLst/>
              <a:cxnLst/>
              <a:rect r="r" b="b" t="t" l="l"/>
              <a:pathLst>
                <a:path h="885286" w="11216640">
                  <a:moveTo>
                    <a:pt x="0" y="0"/>
                  </a:moveTo>
                  <a:lnTo>
                    <a:pt x="11216640" y="0"/>
                  </a:lnTo>
                  <a:lnTo>
                    <a:pt x="11216640" y="885286"/>
                  </a:lnTo>
                  <a:lnTo>
                    <a:pt x="0" y="885286"/>
                  </a:lnTo>
                  <a:close/>
                </a:path>
              </a:pathLst>
            </a:custGeom>
            <a:solidFill>
              <a:srgbClr val="000000">
                <a:alpha val="0"/>
              </a:srgbClr>
            </a:solidFill>
          </p:spPr>
        </p:sp>
        <p:sp>
          <p:nvSpPr>
            <p:cNvPr name="TextBox 4" id="4"/>
            <p:cNvSpPr txBox="true"/>
            <p:nvPr/>
          </p:nvSpPr>
          <p:spPr>
            <a:xfrm>
              <a:off x="0" y="-28575"/>
              <a:ext cx="11216640" cy="913861"/>
            </a:xfrm>
            <a:prstGeom prst="rect">
              <a:avLst/>
            </a:prstGeom>
          </p:spPr>
          <p:txBody>
            <a:bodyPr anchor="ctr" rtlCol="false" tIns="0" lIns="0" bIns="0" rIns="0"/>
            <a:lstStyle/>
            <a:p>
              <a:pPr algn="ctr">
                <a:lnSpc>
                  <a:spcPts val="3686"/>
                </a:lnSpc>
              </a:pPr>
              <a:r>
                <a:rPr lang="en-US" sz="3413" b="true">
                  <a:solidFill>
                    <a:srgbClr val="000000"/>
                  </a:solidFill>
                  <a:latin typeface="Times New Roman Bold"/>
                  <a:ea typeface="Times New Roman Bold"/>
                  <a:cs typeface="Times New Roman Bold"/>
                  <a:sym typeface="Times New Roman Bold"/>
                </a:rPr>
                <a:t> Future Enhancement</a:t>
              </a:r>
            </a:p>
          </p:txBody>
        </p:sp>
      </p:grpSp>
      <p:grpSp>
        <p:nvGrpSpPr>
          <p:cNvPr name="Group 5" id="5"/>
          <p:cNvGrpSpPr/>
          <p:nvPr/>
        </p:nvGrpSpPr>
        <p:grpSpPr>
          <a:xfrm rot="0">
            <a:off x="6888480" y="6661104"/>
            <a:ext cx="2622097" cy="465341"/>
            <a:chOff x="0" y="0"/>
            <a:chExt cx="2926080" cy="519289"/>
          </a:xfrm>
        </p:grpSpPr>
        <p:sp>
          <p:nvSpPr>
            <p:cNvPr name="Freeform 6" id="6"/>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7" id="7"/>
            <p:cNvSpPr txBox="true"/>
            <p:nvPr/>
          </p:nvSpPr>
          <p:spPr>
            <a:xfrm>
              <a:off x="0" y="-28575"/>
              <a:ext cx="2926080" cy="547864"/>
            </a:xfrm>
            <a:prstGeom prst="rect">
              <a:avLst/>
            </a:prstGeom>
          </p:spPr>
          <p:txBody>
            <a:bodyPr anchor="ctr" rtlCol="false" tIns="0" lIns="0" bIns="0" rIns="0"/>
            <a:lstStyle/>
            <a:p>
              <a:pPr algn="r">
                <a:lnSpc>
                  <a:spcPts val="1775"/>
                </a:lnSpc>
              </a:pPr>
              <a:r>
                <a:rPr lang="en-US" sz="1479">
                  <a:solidFill>
                    <a:srgbClr val="898989"/>
                  </a:solidFill>
                  <a:latin typeface="Calibri (MS)"/>
                  <a:ea typeface="Calibri (MS)"/>
                  <a:cs typeface="Calibri (MS)"/>
                  <a:sym typeface="Calibri (MS)"/>
                </a:rPr>
                <a:t>23</a:t>
              </a:r>
            </a:p>
          </p:txBody>
        </p:sp>
      </p:grpSp>
      <p:grpSp>
        <p:nvGrpSpPr>
          <p:cNvPr name="Group 8" id="8"/>
          <p:cNvGrpSpPr/>
          <p:nvPr/>
        </p:nvGrpSpPr>
        <p:grpSpPr>
          <a:xfrm rot="0">
            <a:off x="519957" y="1293810"/>
            <a:ext cx="8563083" cy="4713884"/>
            <a:chOff x="0" y="0"/>
            <a:chExt cx="9767844" cy="5377092"/>
          </a:xfrm>
        </p:grpSpPr>
        <p:sp>
          <p:nvSpPr>
            <p:cNvPr name="Freeform 9" id="9"/>
            <p:cNvSpPr/>
            <p:nvPr/>
          </p:nvSpPr>
          <p:spPr>
            <a:xfrm flipH="false" flipV="false" rot="0">
              <a:off x="0" y="0"/>
              <a:ext cx="9767843" cy="5377092"/>
            </a:xfrm>
            <a:custGeom>
              <a:avLst/>
              <a:gdLst/>
              <a:ahLst/>
              <a:cxnLst/>
              <a:rect r="r" b="b" t="t" l="l"/>
              <a:pathLst>
                <a:path h="5377092" w="9767843">
                  <a:moveTo>
                    <a:pt x="0" y="0"/>
                  </a:moveTo>
                  <a:lnTo>
                    <a:pt x="9767843" y="0"/>
                  </a:lnTo>
                  <a:lnTo>
                    <a:pt x="9767843" y="5377092"/>
                  </a:lnTo>
                  <a:lnTo>
                    <a:pt x="0" y="5377092"/>
                  </a:lnTo>
                  <a:close/>
                </a:path>
              </a:pathLst>
            </a:custGeom>
            <a:solidFill>
              <a:srgbClr val="000000">
                <a:alpha val="0"/>
              </a:srgbClr>
            </a:solidFill>
          </p:spPr>
        </p:sp>
        <p:sp>
          <p:nvSpPr>
            <p:cNvPr name="TextBox 10" id="10"/>
            <p:cNvSpPr txBox="true"/>
            <p:nvPr/>
          </p:nvSpPr>
          <p:spPr>
            <a:xfrm>
              <a:off x="0" y="-95250"/>
              <a:ext cx="9767844" cy="5472342"/>
            </a:xfrm>
            <a:prstGeom prst="rect">
              <a:avLst/>
            </a:prstGeom>
          </p:spPr>
          <p:txBody>
            <a:bodyPr anchor="t" rtlCol="false" tIns="0" lIns="0" bIns="0" rIns="0"/>
            <a:lstStyle/>
            <a:p>
              <a:pPr algn="l">
                <a:lnSpc>
                  <a:spcPts val="2880"/>
                </a:lnSpc>
              </a:pPr>
              <a:r>
                <a:rPr lang="en-US" sz="1920">
                  <a:solidFill>
                    <a:srgbClr val="222222"/>
                  </a:solidFill>
                  <a:latin typeface="Times New Roman"/>
                  <a:ea typeface="Times New Roman"/>
                  <a:cs typeface="Times New Roman"/>
                  <a:sym typeface="Times New Roman"/>
                </a:rPr>
                <a:t>Enhance Data Diversity: Expanding datasets to include a broader range of skin conditions and demographics aims to ensure the model is exposed to diverse examples. This helps improve the model's robustness, making it more capab</a:t>
              </a:r>
              <a:r>
                <a:rPr lang="en-US" sz="1920">
                  <a:solidFill>
                    <a:srgbClr val="222222"/>
                  </a:solidFill>
                  <a:latin typeface="Times New Roman"/>
                  <a:ea typeface="Times New Roman"/>
                  <a:cs typeface="Times New Roman"/>
                  <a:sym typeface="Times New Roman"/>
                </a:rPr>
                <a:t>le of generalizing across various real-world scenarios. Addressing class imbalances further ensures that the model doesn't favor one category over another, enhancing fairness and reliability.</a:t>
              </a:r>
            </a:p>
            <a:p>
              <a:pPr algn="l">
                <a:lnSpc>
                  <a:spcPts val="2880"/>
                </a:lnSpc>
              </a:pPr>
            </a:p>
            <a:p>
              <a:pPr algn="l">
                <a:lnSpc>
                  <a:spcPts val="2880"/>
                </a:lnSpc>
              </a:pPr>
              <a:r>
                <a:rPr lang="en-US" sz="1920">
                  <a:solidFill>
                    <a:srgbClr val="222222"/>
                  </a:solidFill>
                  <a:latin typeface="Times New Roman"/>
                  <a:ea typeface="Times New Roman"/>
                  <a:cs typeface="Times New Roman"/>
                  <a:sym typeface="Times New Roman"/>
                </a:rPr>
                <a:t>Develop Interpretability Methods: Creating techniques to make Convolutional Neural Networks (CNNs) more interpretable allows clinicians to understand how decisions are being made by the model. This transparency builds trust and ensures that the models can be used confidently in clinical practice, enabling effective integration into healthcare workflows.</a:t>
              </a:r>
            </a:p>
            <a:p>
              <a:pPr algn="l">
                <a:lnSpc>
                  <a:spcPts val="2879"/>
                </a:lnSpc>
              </a:pPr>
            </a:p>
          </p:txBody>
        </p:sp>
      </p:gr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70560" y="177057"/>
            <a:ext cx="8412480" cy="663964"/>
            <a:chOff x="0" y="0"/>
            <a:chExt cx="11216640" cy="885286"/>
          </a:xfrm>
        </p:grpSpPr>
        <p:sp>
          <p:nvSpPr>
            <p:cNvPr name="Freeform 3" id="3"/>
            <p:cNvSpPr/>
            <p:nvPr/>
          </p:nvSpPr>
          <p:spPr>
            <a:xfrm flipH="false" flipV="false" rot="0">
              <a:off x="0" y="0"/>
              <a:ext cx="11216640" cy="885286"/>
            </a:xfrm>
            <a:custGeom>
              <a:avLst/>
              <a:gdLst/>
              <a:ahLst/>
              <a:cxnLst/>
              <a:rect r="r" b="b" t="t" l="l"/>
              <a:pathLst>
                <a:path h="885286" w="11216640">
                  <a:moveTo>
                    <a:pt x="0" y="0"/>
                  </a:moveTo>
                  <a:lnTo>
                    <a:pt x="11216640" y="0"/>
                  </a:lnTo>
                  <a:lnTo>
                    <a:pt x="11216640" y="885286"/>
                  </a:lnTo>
                  <a:lnTo>
                    <a:pt x="0" y="885286"/>
                  </a:lnTo>
                  <a:close/>
                </a:path>
              </a:pathLst>
            </a:custGeom>
            <a:solidFill>
              <a:srgbClr val="000000">
                <a:alpha val="0"/>
              </a:srgbClr>
            </a:solidFill>
          </p:spPr>
        </p:sp>
        <p:sp>
          <p:nvSpPr>
            <p:cNvPr name="TextBox 4" id="4"/>
            <p:cNvSpPr txBox="true"/>
            <p:nvPr/>
          </p:nvSpPr>
          <p:spPr>
            <a:xfrm>
              <a:off x="0" y="-28575"/>
              <a:ext cx="11216640" cy="913861"/>
            </a:xfrm>
            <a:prstGeom prst="rect">
              <a:avLst/>
            </a:prstGeom>
          </p:spPr>
          <p:txBody>
            <a:bodyPr anchor="ctr" rtlCol="false" tIns="0" lIns="0" bIns="0" rIns="0"/>
            <a:lstStyle/>
            <a:p>
              <a:pPr algn="ctr">
                <a:lnSpc>
                  <a:spcPts val="3686"/>
                </a:lnSpc>
              </a:pPr>
              <a:r>
                <a:rPr lang="en-US" sz="3413" b="true">
                  <a:solidFill>
                    <a:srgbClr val="000000"/>
                  </a:solidFill>
                  <a:latin typeface="Times New Roman Bold"/>
                  <a:ea typeface="Times New Roman Bold"/>
                  <a:cs typeface="Times New Roman Bold"/>
                  <a:sym typeface="Times New Roman Bold"/>
                </a:rPr>
                <a:t>References</a:t>
              </a:r>
            </a:p>
          </p:txBody>
        </p:sp>
      </p:grpSp>
      <p:grpSp>
        <p:nvGrpSpPr>
          <p:cNvPr name="Group 5" id="5"/>
          <p:cNvGrpSpPr/>
          <p:nvPr/>
        </p:nvGrpSpPr>
        <p:grpSpPr>
          <a:xfrm rot="0">
            <a:off x="298533" y="938708"/>
            <a:ext cx="9242049" cy="5694133"/>
            <a:chOff x="0" y="0"/>
            <a:chExt cx="11767965" cy="7250379"/>
          </a:xfrm>
        </p:grpSpPr>
        <p:sp>
          <p:nvSpPr>
            <p:cNvPr name="Freeform 6" id="6"/>
            <p:cNvSpPr/>
            <p:nvPr/>
          </p:nvSpPr>
          <p:spPr>
            <a:xfrm flipH="false" flipV="false" rot="0">
              <a:off x="0" y="0"/>
              <a:ext cx="11767965" cy="7250379"/>
            </a:xfrm>
            <a:custGeom>
              <a:avLst/>
              <a:gdLst/>
              <a:ahLst/>
              <a:cxnLst/>
              <a:rect r="r" b="b" t="t" l="l"/>
              <a:pathLst>
                <a:path h="7250379" w="11767965">
                  <a:moveTo>
                    <a:pt x="0" y="0"/>
                  </a:moveTo>
                  <a:lnTo>
                    <a:pt x="11767965" y="0"/>
                  </a:lnTo>
                  <a:lnTo>
                    <a:pt x="11767965" y="7250379"/>
                  </a:lnTo>
                  <a:lnTo>
                    <a:pt x="0" y="7250379"/>
                  </a:lnTo>
                  <a:close/>
                </a:path>
              </a:pathLst>
            </a:custGeom>
            <a:solidFill>
              <a:srgbClr val="000000">
                <a:alpha val="0"/>
              </a:srgbClr>
            </a:solidFill>
          </p:spPr>
        </p:sp>
        <p:sp>
          <p:nvSpPr>
            <p:cNvPr name="TextBox 7" id="7"/>
            <p:cNvSpPr txBox="true"/>
            <p:nvPr/>
          </p:nvSpPr>
          <p:spPr>
            <a:xfrm>
              <a:off x="0" y="-95250"/>
              <a:ext cx="11767965" cy="7345629"/>
            </a:xfrm>
            <a:prstGeom prst="rect">
              <a:avLst/>
            </a:prstGeom>
          </p:spPr>
          <p:txBody>
            <a:bodyPr anchor="ctr" rtlCol="false" tIns="0" lIns="0" bIns="0" rIns="0"/>
            <a:lstStyle/>
            <a:p>
              <a:pPr algn="just">
                <a:lnSpc>
                  <a:spcPts val="2880"/>
                </a:lnSpc>
              </a:pPr>
              <a:r>
                <a:rPr lang="en-US" sz="1920">
                  <a:solidFill>
                    <a:srgbClr val="000000"/>
                  </a:solidFill>
                  <a:latin typeface="Times New Roman"/>
                  <a:ea typeface="Times New Roman"/>
                  <a:cs typeface="Times New Roman"/>
                  <a:sym typeface="Times New Roman"/>
                </a:rPr>
                <a:t>[1].R. L. Siegel, K. D. Miller, N. S. Wagle, and A. Jemal, “Cancer statistics, 2023,” CA, Cancer J.     Clinicians, vol. 73, no. 1, pp. 17 48, Jan. 2023.</a:t>
              </a:r>
            </a:p>
            <a:p>
              <a:pPr algn="just">
                <a:lnSpc>
                  <a:spcPts val="2880"/>
                </a:lnSpc>
              </a:pPr>
              <a:r>
                <a:rPr lang="en-US" sz="1920">
                  <a:solidFill>
                    <a:srgbClr val="000000"/>
                  </a:solidFill>
                  <a:latin typeface="Times New Roman"/>
                  <a:ea typeface="Times New Roman"/>
                  <a:cs typeface="Times New Roman"/>
                  <a:sym typeface="Times New Roman"/>
                </a:rPr>
                <a:t>[2] A. Kumar, A. Vishwakarma, and V. Bajaj, “CRCCN-Net: Automated framework for classification of colorectal tissue using histopathological images,” Biomed. Signal Process. Control, vol. 79, Jan. 2023, Art. no. 104172.</a:t>
              </a:r>
            </a:p>
            <a:p>
              <a:pPr algn="just">
                <a:lnSpc>
                  <a:spcPts val="2880"/>
                </a:lnSpc>
              </a:pPr>
              <a:r>
                <a:rPr lang="en-US" sz="1920">
                  <a:solidFill>
                    <a:srgbClr val="000000"/>
                  </a:solidFill>
                  <a:latin typeface="Times New Roman"/>
                  <a:ea typeface="Times New Roman"/>
                  <a:cs typeface="Times New Roman"/>
                  <a:sym typeface="Times New Roman"/>
                </a:rPr>
                <a:t>[3] A. Kamble, P. H. Ghare, and V. Kumar, “Deep-learning-based BCI for automatic imagined speech recognition using SPWVD,” IEEE Trans. Instrum. Meas., vol. 72, pp. 1–10, 2023</a:t>
              </a:r>
            </a:p>
            <a:p>
              <a:pPr algn="just">
                <a:lnSpc>
                  <a:spcPts val="2880"/>
                </a:lnSpc>
              </a:pPr>
              <a:r>
                <a:rPr lang="en-US" sz="1920">
                  <a:solidFill>
                    <a:srgbClr val="000000"/>
                  </a:solidFill>
                  <a:latin typeface="Times New Roman"/>
                  <a:ea typeface="Times New Roman"/>
                  <a:cs typeface="Times New Roman"/>
                  <a:sym typeface="Times New Roman"/>
                </a:rPr>
                <a:t> </a:t>
              </a:r>
              <a:r>
                <a:rPr lang="en-US" sz="1920">
                  <a:solidFill>
                    <a:srgbClr val="000000"/>
                  </a:solidFill>
                  <a:latin typeface="Times New Roman"/>
                  <a:ea typeface="Times New Roman"/>
                  <a:cs typeface="Times New Roman"/>
                  <a:sym typeface="Times New Roman"/>
                </a:rPr>
                <a:t>[4] M. Heenaye-Mamode Khan et al., “Multi-class skin problem classification using deep generative adversarial network (DGAN),” Comput. Intell. Neurosci., vol. 2022, pp. 1–13, Mar. 2022.</a:t>
              </a:r>
            </a:p>
            <a:p>
              <a:pPr algn="just">
                <a:lnSpc>
                  <a:spcPts val="2880"/>
                </a:lnSpc>
              </a:pPr>
              <a:r>
                <a:rPr lang="en-US" sz="1920">
                  <a:solidFill>
                    <a:srgbClr val="000000"/>
                  </a:solidFill>
                  <a:latin typeface="Times New Roman"/>
                  <a:ea typeface="Times New Roman"/>
                  <a:cs typeface="Times New Roman"/>
                  <a:sym typeface="Times New Roman"/>
                </a:rPr>
                <a:t>[5] A. K. Sharma et al., “Dermatologist-level classification of skin cancer using cascaded ensembling of convolutional neural network and handcrafted features based deep neural network,” IEEE Access, vol. 10, pp. 17920–17932, 2022.</a:t>
              </a:r>
            </a:p>
            <a:p>
              <a:pPr algn="just">
                <a:lnSpc>
                  <a:spcPts val="2880"/>
                </a:lnSpc>
              </a:pPr>
            </a:p>
          </p:txBody>
        </p:sp>
      </p:grpSp>
      <p:grpSp>
        <p:nvGrpSpPr>
          <p:cNvPr name="Group 8" id="8"/>
          <p:cNvGrpSpPr/>
          <p:nvPr/>
        </p:nvGrpSpPr>
        <p:grpSpPr>
          <a:xfrm rot="0">
            <a:off x="6888480" y="6722433"/>
            <a:ext cx="2652102" cy="470666"/>
            <a:chOff x="0" y="0"/>
            <a:chExt cx="2926080" cy="519289"/>
          </a:xfrm>
        </p:grpSpPr>
        <p:sp>
          <p:nvSpPr>
            <p:cNvPr name="Freeform 9" id="9"/>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0" id="10"/>
            <p:cNvSpPr txBox="true"/>
            <p:nvPr/>
          </p:nvSpPr>
          <p:spPr>
            <a:xfrm>
              <a:off x="0" y="-28575"/>
              <a:ext cx="2926080" cy="547864"/>
            </a:xfrm>
            <a:prstGeom prst="rect">
              <a:avLst/>
            </a:prstGeom>
          </p:spPr>
          <p:txBody>
            <a:bodyPr anchor="ctr" rtlCol="false" tIns="0" lIns="0" bIns="0" rIns="0"/>
            <a:lstStyle/>
            <a:p>
              <a:pPr algn="r">
                <a:lnSpc>
                  <a:spcPts val="1775"/>
                </a:lnSpc>
              </a:pPr>
              <a:r>
                <a:rPr lang="en-US" sz="1479">
                  <a:solidFill>
                    <a:srgbClr val="898989"/>
                  </a:solidFill>
                  <a:latin typeface="Calibri (MS)"/>
                  <a:ea typeface="Calibri (MS)"/>
                  <a:cs typeface="Calibri (MS)"/>
                  <a:sym typeface="Calibri (MS)"/>
                </a:rPr>
                <a:t>24</a:t>
              </a:r>
            </a:p>
          </p:txBody>
        </p:sp>
      </p:gr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70560" y="291805"/>
            <a:ext cx="8412480" cy="565609"/>
            <a:chOff x="0" y="0"/>
            <a:chExt cx="11216640" cy="754145"/>
          </a:xfrm>
        </p:grpSpPr>
        <p:sp>
          <p:nvSpPr>
            <p:cNvPr name="Freeform 3" id="3"/>
            <p:cNvSpPr/>
            <p:nvPr/>
          </p:nvSpPr>
          <p:spPr>
            <a:xfrm flipH="false" flipV="false" rot="0">
              <a:off x="0" y="0"/>
              <a:ext cx="11216640" cy="754145"/>
            </a:xfrm>
            <a:custGeom>
              <a:avLst/>
              <a:gdLst/>
              <a:ahLst/>
              <a:cxnLst/>
              <a:rect r="r" b="b" t="t" l="l"/>
              <a:pathLst>
                <a:path h="754145" w="11216640">
                  <a:moveTo>
                    <a:pt x="0" y="0"/>
                  </a:moveTo>
                  <a:lnTo>
                    <a:pt x="11216640" y="0"/>
                  </a:lnTo>
                  <a:lnTo>
                    <a:pt x="11216640" y="754145"/>
                  </a:lnTo>
                  <a:lnTo>
                    <a:pt x="0" y="754145"/>
                  </a:lnTo>
                  <a:close/>
                </a:path>
              </a:pathLst>
            </a:custGeom>
            <a:solidFill>
              <a:srgbClr val="000000">
                <a:alpha val="0"/>
              </a:srgbClr>
            </a:solidFill>
          </p:spPr>
        </p:sp>
        <p:sp>
          <p:nvSpPr>
            <p:cNvPr name="TextBox 4" id="4"/>
            <p:cNvSpPr txBox="true"/>
            <p:nvPr/>
          </p:nvSpPr>
          <p:spPr>
            <a:xfrm>
              <a:off x="0" y="-28575"/>
              <a:ext cx="11216640" cy="782720"/>
            </a:xfrm>
            <a:prstGeom prst="rect">
              <a:avLst/>
            </a:prstGeom>
          </p:spPr>
          <p:txBody>
            <a:bodyPr anchor="ctr" rtlCol="false" tIns="0" lIns="0" bIns="0" rIns="0"/>
            <a:lstStyle/>
            <a:p>
              <a:pPr algn="ctr">
                <a:lnSpc>
                  <a:spcPts val="4147"/>
                </a:lnSpc>
              </a:pPr>
              <a:r>
                <a:rPr lang="en-US" sz="3840" b="true">
                  <a:solidFill>
                    <a:srgbClr val="000000"/>
                  </a:solidFill>
                  <a:latin typeface="Times New Roman Bold"/>
                  <a:ea typeface="Times New Roman Bold"/>
                  <a:cs typeface="Times New Roman Bold"/>
                  <a:sym typeface="Times New Roman Bold"/>
                </a:rPr>
                <a:t>Introduction</a:t>
              </a:r>
            </a:p>
          </p:txBody>
        </p:sp>
      </p:grpSp>
      <p:grpSp>
        <p:nvGrpSpPr>
          <p:cNvPr name="Group 5" id="5"/>
          <p:cNvGrpSpPr/>
          <p:nvPr/>
        </p:nvGrpSpPr>
        <p:grpSpPr>
          <a:xfrm rot="0">
            <a:off x="6888480" y="6780108"/>
            <a:ext cx="2194560" cy="389467"/>
            <a:chOff x="0" y="0"/>
            <a:chExt cx="2926080" cy="519289"/>
          </a:xfrm>
        </p:grpSpPr>
        <p:sp>
          <p:nvSpPr>
            <p:cNvPr name="Freeform 6" id="6"/>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7" id="7"/>
            <p:cNvSpPr txBox="true"/>
            <p:nvPr/>
          </p:nvSpPr>
          <p:spPr>
            <a:xfrm>
              <a:off x="0" y="-28575"/>
              <a:ext cx="2926080" cy="547864"/>
            </a:xfrm>
            <a:prstGeom prst="rect">
              <a:avLst/>
            </a:prstGeom>
          </p:spPr>
          <p:txBody>
            <a:bodyPr anchor="ctr" rtlCol="false" tIns="0" lIns="0" bIns="0" rIns="0"/>
            <a:lstStyle/>
            <a:p>
              <a:pPr algn="r">
                <a:lnSpc>
                  <a:spcPts val="1791"/>
                </a:lnSpc>
              </a:pPr>
              <a:r>
                <a:rPr lang="en-US" sz="1493" b="true">
                  <a:solidFill>
                    <a:srgbClr val="000000"/>
                  </a:solidFill>
                  <a:latin typeface="Calibri (MS) Bold"/>
                  <a:ea typeface="Calibri (MS) Bold"/>
                  <a:cs typeface="Calibri (MS) Bold"/>
                  <a:sym typeface="Calibri (MS) Bold"/>
                </a:rPr>
                <a:t>3</a:t>
              </a:r>
            </a:p>
          </p:txBody>
        </p:sp>
      </p:grpSp>
      <p:sp>
        <p:nvSpPr>
          <p:cNvPr name="TextBox 8" id="8"/>
          <p:cNvSpPr txBox="true"/>
          <p:nvPr/>
        </p:nvSpPr>
        <p:spPr>
          <a:xfrm rot="0">
            <a:off x="308109" y="854939"/>
            <a:ext cx="8774931" cy="6709744"/>
          </a:xfrm>
          <a:prstGeom prst="rect">
            <a:avLst/>
          </a:prstGeom>
        </p:spPr>
        <p:txBody>
          <a:bodyPr anchor="t" rtlCol="false" tIns="0" lIns="0" bIns="0" rIns="0">
            <a:spAutoFit/>
          </a:bodyPr>
          <a:lstStyle/>
          <a:p>
            <a:pPr algn="just">
              <a:lnSpc>
                <a:spcPts val="3575"/>
              </a:lnSpc>
            </a:pPr>
            <a:r>
              <a:rPr lang="en-US" sz="1881">
                <a:solidFill>
                  <a:srgbClr val="000000"/>
                </a:solidFill>
                <a:latin typeface="Times New Roman"/>
                <a:ea typeface="Times New Roman"/>
                <a:cs typeface="Times New Roman"/>
                <a:sym typeface="Times New Roman"/>
              </a:rPr>
              <a:t>Skin disease is rising worldwide, with 12,500 deaths and 104,000 new cases in the US in 2023. Excessive UV exposure, tanning beds, infections, and genetics are key causes. Basal cell carcinoma is rarely fatal, while squam</a:t>
            </a:r>
            <a:r>
              <a:rPr lang="en-US" sz="1881">
                <a:solidFill>
                  <a:srgbClr val="000000"/>
                </a:solidFill>
                <a:latin typeface="Times New Roman"/>
                <a:ea typeface="Times New Roman"/>
                <a:cs typeface="Times New Roman"/>
                <a:sym typeface="Times New Roman"/>
              </a:rPr>
              <a:t>ous cell carcinoma can be deadly if untreated. Melanoma, the most dangerous type, spreads rapidly and originates in melanocytes. UV exposure significantly increases risk, especially among women under 40. Early detection is critical. Dermatologists use dermoscopy and screening techniques like the ABCD rule, but visual diagnosis remains challenging. While dermoscopy improves accuracy, it requires specialists  and  time.  A  computerized  system  is  essential  for  efficient  skin  disease detection.Advancements in artificial intelligence and deep learning have shown promise in automating skin disease diagnosis. AI-powered image analysis can enhance accuracy, reduce diagnostic time, and assist dermatologists in detecting melanoma at an early stage.  Implementing  these  technologies  could  lead  to  better  patient  outcomes  and survival rates.</a:t>
            </a:r>
          </a:p>
          <a:p>
            <a:pPr algn="just">
              <a:lnSpc>
                <a:spcPts val="3575"/>
              </a:lnSpc>
            </a:pPr>
          </a:p>
          <a:p>
            <a:pPr algn="just">
              <a:lnSpc>
                <a:spcPts val="3575"/>
              </a:lnSpc>
            </a:pPr>
          </a:p>
        </p:txBody>
      </p:sp>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70560" y="177057"/>
            <a:ext cx="8412480" cy="663964"/>
            <a:chOff x="0" y="0"/>
            <a:chExt cx="11216640" cy="885286"/>
          </a:xfrm>
        </p:grpSpPr>
        <p:sp>
          <p:nvSpPr>
            <p:cNvPr name="Freeform 3" id="3"/>
            <p:cNvSpPr/>
            <p:nvPr/>
          </p:nvSpPr>
          <p:spPr>
            <a:xfrm flipH="false" flipV="false" rot="0">
              <a:off x="0" y="0"/>
              <a:ext cx="11216640" cy="885286"/>
            </a:xfrm>
            <a:custGeom>
              <a:avLst/>
              <a:gdLst/>
              <a:ahLst/>
              <a:cxnLst/>
              <a:rect r="r" b="b" t="t" l="l"/>
              <a:pathLst>
                <a:path h="885286" w="11216640">
                  <a:moveTo>
                    <a:pt x="0" y="0"/>
                  </a:moveTo>
                  <a:lnTo>
                    <a:pt x="11216640" y="0"/>
                  </a:lnTo>
                  <a:lnTo>
                    <a:pt x="11216640" y="885286"/>
                  </a:lnTo>
                  <a:lnTo>
                    <a:pt x="0" y="885286"/>
                  </a:lnTo>
                  <a:close/>
                </a:path>
              </a:pathLst>
            </a:custGeom>
            <a:solidFill>
              <a:srgbClr val="000000">
                <a:alpha val="0"/>
              </a:srgbClr>
            </a:solidFill>
          </p:spPr>
        </p:sp>
        <p:sp>
          <p:nvSpPr>
            <p:cNvPr name="TextBox 4" id="4"/>
            <p:cNvSpPr txBox="true"/>
            <p:nvPr/>
          </p:nvSpPr>
          <p:spPr>
            <a:xfrm>
              <a:off x="0" y="-28575"/>
              <a:ext cx="11216640" cy="913861"/>
            </a:xfrm>
            <a:prstGeom prst="rect">
              <a:avLst/>
            </a:prstGeom>
          </p:spPr>
          <p:txBody>
            <a:bodyPr anchor="ctr" rtlCol="false" tIns="0" lIns="0" bIns="0" rIns="0"/>
            <a:lstStyle/>
            <a:p>
              <a:pPr algn="ctr">
                <a:lnSpc>
                  <a:spcPts val="3686"/>
                </a:lnSpc>
              </a:pPr>
              <a:r>
                <a:rPr lang="en-US" sz="3413" b="true">
                  <a:solidFill>
                    <a:srgbClr val="000000"/>
                  </a:solidFill>
                  <a:latin typeface="Times New Roman Bold"/>
                  <a:ea typeface="Times New Roman Bold"/>
                  <a:cs typeface="Times New Roman Bold"/>
                  <a:sym typeface="Times New Roman Bold"/>
                </a:rPr>
                <a:t>References</a:t>
              </a:r>
            </a:p>
          </p:txBody>
        </p:sp>
      </p:grpSp>
      <p:grpSp>
        <p:nvGrpSpPr>
          <p:cNvPr name="Group 5" id="5"/>
          <p:cNvGrpSpPr/>
          <p:nvPr/>
        </p:nvGrpSpPr>
        <p:grpSpPr>
          <a:xfrm rot="0">
            <a:off x="375760" y="1127860"/>
            <a:ext cx="9088250" cy="6187340"/>
            <a:chOff x="0" y="0"/>
            <a:chExt cx="12067421" cy="8215579"/>
          </a:xfrm>
        </p:grpSpPr>
        <p:sp>
          <p:nvSpPr>
            <p:cNvPr name="Freeform 6" id="6"/>
            <p:cNvSpPr/>
            <p:nvPr/>
          </p:nvSpPr>
          <p:spPr>
            <a:xfrm flipH="false" flipV="false" rot="0">
              <a:off x="0" y="0"/>
              <a:ext cx="12067422" cy="8215579"/>
            </a:xfrm>
            <a:custGeom>
              <a:avLst/>
              <a:gdLst/>
              <a:ahLst/>
              <a:cxnLst/>
              <a:rect r="r" b="b" t="t" l="l"/>
              <a:pathLst>
                <a:path h="8215579" w="12067422">
                  <a:moveTo>
                    <a:pt x="0" y="0"/>
                  </a:moveTo>
                  <a:lnTo>
                    <a:pt x="12067422" y="0"/>
                  </a:lnTo>
                  <a:lnTo>
                    <a:pt x="12067422" y="8215579"/>
                  </a:lnTo>
                  <a:lnTo>
                    <a:pt x="0" y="8215579"/>
                  </a:lnTo>
                  <a:close/>
                </a:path>
              </a:pathLst>
            </a:custGeom>
            <a:solidFill>
              <a:srgbClr val="000000">
                <a:alpha val="0"/>
              </a:srgbClr>
            </a:solidFill>
          </p:spPr>
        </p:sp>
        <p:sp>
          <p:nvSpPr>
            <p:cNvPr name="TextBox 7" id="7"/>
            <p:cNvSpPr txBox="true"/>
            <p:nvPr/>
          </p:nvSpPr>
          <p:spPr>
            <a:xfrm>
              <a:off x="0" y="-95250"/>
              <a:ext cx="12067421" cy="8310829"/>
            </a:xfrm>
            <a:prstGeom prst="rect">
              <a:avLst/>
            </a:prstGeom>
          </p:spPr>
          <p:txBody>
            <a:bodyPr anchor="ctr" rtlCol="false" tIns="0" lIns="0" bIns="0" rIns="0"/>
            <a:lstStyle/>
            <a:p>
              <a:pPr algn="just">
                <a:lnSpc>
                  <a:spcPts val="2880"/>
                </a:lnSpc>
              </a:pPr>
              <a:r>
                <a:rPr lang="en-US" sz="1920">
                  <a:solidFill>
                    <a:srgbClr val="000000"/>
                  </a:solidFill>
                  <a:latin typeface="Times New Roman"/>
                  <a:ea typeface="Times New Roman"/>
                  <a:cs typeface="Times New Roman"/>
                  <a:sym typeface="Times New Roman"/>
                </a:rPr>
                <a:t>[6] K. Ali, Z. A. Shaikh, A. A. Khan, and A. A. Laghari, “Multiclass skin cancer classification using EfficientNets—A first step towards preventing skin cancer,” Neurosci. Informat., vol. 2, no. 4, Dec. 2022, Art. no. 100034.</a:t>
              </a:r>
            </a:p>
            <a:p>
              <a:pPr algn="just">
                <a:lnSpc>
                  <a:spcPts val="2880"/>
                </a:lnSpc>
              </a:pPr>
              <a:r>
                <a:rPr lang="en-US" sz="1920">
                  <a:solidFill>
                    <a:srgbClr val="000000"/>
                  </a:solidFill>
                  <a:latin typeface="Times New Roman"/>
                  <a:ea typeface="Times New Roman"/>
                  <a:cs typeface="Times New Roman"/>
                  <a:sym typeface="Times New Roman"/>
                </a:rPr>
                <a:t>[7] H. W. Loh, C. P. Ooi, E. Aydemir, T. Tuncer, S. Dogan, and U. R. Acharya, “Decision support system for major depression detection using spectrogram and convolution neural network with EEG signals,” Expert Syst., vol. 39, no. 3, Mar. 2022, Art. no. e12773.  </a:t>
              </a:r>
            </a:p>
            <a:p>
              <a:pPr algn="just">
                <a:lnSpc>
                  <a:spcPts val="2880"/>
                </a:lnSpc>
              </a:pPr>
              <a:r>
                <a:rPr lang="en-US" sz="1920">
                  <a:solidFill>
                    <a:srgbClr val="000000"/>
                  </a:solidFill>
                  <a:latin typeface="Times New Roman"/>
                  <a:ea typeface="Times New Roman"/>
                  <a:cs typeface="Times New Roman"/>
                  <a:sym typeface="Times New Roman"/>
                </a:rPr>
                <a:t>[8] K. Gupta, V. Bajaj, and I. A. Ansari, “OSACN-Net: Automated classification of sleep apnea using deep learning model and smoothed Gabor spectrograms of ECG signal,” IEEE Trans. Instrum. Meas., vol. 71, pp. 1– 9, 2022.</a:t>
              </a:r>
            </a:p>
            <a:p>
              <a:pPr algn="just">
                <a:lnSpc>
                  <a:spcPts val="2880"/>
                </a:lnSpc>
              </a:pPr>
              <a:r>
                <a:rPr lang="en-US" sz="1920">
                  <a:solidFill>
                    <a:srgbClr val="000000"/>
                  </a:solidFill>
                  <a:latin typeface="Times New Roman"/>
                  <a:ea typeface="Times New Roman"/>
                  <a:cs typeface="Times New Roman"/>
                  <a:sym typeface="Times New Roman"/>
                </a:rPr>
                <a:t>[9] Y. Qi et al.., “Highly accurate diagnosis of lung adenocarcinoma and squamous cell carcinoma tissues by deep learning,” Spectrochimica Acta A, Mol. Biomolecular Spectrosc., vol. 265, Jan. 2022, Art. no. 120400.</a:t>
              </a:r>
            </a:p>
            <a:p>
              <a:pPr algn="just">
                <a:lnSpc>
                  <a:spcPts val="2880"/>
                </a:lnSpc>
              </a:pPr>
              <a:r>
                <a:rPr lang="en-US" sz="1920">
                  <a:solidFill>
                    <a:srgbClr val="000000"/>
                  </a:solidFill>
                  <a:latin typeface="Times New Roman"/>
                  <a:ea typeface="Times New Roman"/>
                  <a:cs typeface="Times New Roman"/>
                  <a:sym typeface="Times New Roman"/>
                </a:rPr>
                <a:t>[10] S. Ghosh, S. Das, and R. Mallipeddi, “A deep learning framework integrating the spectral and spatial features for image-assisted medical diagnostics,” IEEE Access, vol. 9, pp. 163686–163696, 2021.</a:t>
              </a:r>
            </a:p>
            <a:p>
              <a:pPr algn="just">
                <a:lnSpc>
                  <a:spcPts val="2880"/>
                </a:lnSpc>
              </a:pPr>
            </a:p>
          </p:txBody>
        </p:sp>
      </p:grpSp>
      <p:grpSp>
        <p:nvGrpSpPr>
          <p:cNvPr name="Group 8" id="8"/>
          <p:cNvGrpSpPr/>
          <p:nvPr/>
        </p:nvGrpSpPr>
        <p:grpSpPr>
          <a:xfrm rot="0">
            <a:off x="6888480" y="6780108"/>
            <a:ext cx="2194560" cy="389467"/>
            <a:chOff x="0" y="0"/>
            <a:chExt cx="2926080" cy="519289"/>
          </a:xfrm>
        </p:grpSpPr>
        <p:sp>
          <p:nvSpPr>
            <p:cNvPr name="Freeform 9" id="9"/>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10" id="10"/>
            <p:cNvSpPr txBox="true"/>
            <p:nvPr/>
          </p:nvSpPr>
          <p:spPr>
            <a:xfrm>
              <a:off x="0" y="-28575"/>
              <a:ext cx="2926080" cy="547864"/>
            </a:xfrm>
            <a:prstGeom prst="rect">
              <a:avLst/>
            </a:prstGeom>
          </p:spPr>
          <p:txBody>
            <a:bodyPr anchor="ctr" rtlCol="false" tIns="0" lIns="0" bIns="0" rIns="0"/>
            <a:lstStyle/>
            <a:p>
              <a:pPr algn="r">
                <a:lnSpc>
                  <a:spcPts val="1775"/>
                </a:lnSpc>
              </a:pPr>
              <a:r>
                <a:rPr lang="en-US" sz="1479">
                  <a:solidFill>
                    <a:srgbClr val="898989"/>
                  </a:solidFill>
                  <a:latin typeface="Calibri (MS)"/>
                  <a:ea typeface="Calibri (MS)"/>
                  <a:cs typeface="Calibri (MS)"/>
                  <a:sym typeface="Calibri (MS)"/>
                </a:rPr>
                <a:t>25</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09600" y="205619"/>
            <a:ext cx="8412480" cy="709169"/>
            <a:chOff x="0" y="0"/>
            <a:chExt cx="11216640" cy="945559"/>
          </a:xfrm>
        </p:grpSpPr>
        <p:sp>
          <p:nvSpPr>
            <p:cNvPr name="Freeform 3" id="3"/>
            <p:cNvSpPr/>
            <p:nvPr/>
          </p:nvSpPr>
          <p:spPr>
            <a:xfrm flipH="false" flipV="false" rot="0">
              <a:off x="0" y="0"/>
              <a:ext cx="11216640" cy="945559"/>
            </a:xfrm>
            <a:custGeom>
              <a:avLst/>
              <a:gdLst/>
              <a:ahLst/>
              <a:cxnLst/>
              <a:rect r="r" b="b" t="t" l="l"/>
              <a:pathLst>
                <a:path h="945559" w="11216640">
                  <a:moveTo>
                    <a:pt x="0" y="0"/>
                  </a:moveTo>
                  <a:lnTo>
                    <a:pt x="11216640" y="0"/>
                  </a:lnTo>
                  <a:lnTo>
                    <a:pt x="11216640" y="945559"/>
                  </a:lnTo>
                  <a:lnTo>
                    <a:pt x="0" y="945559"/>
                  </a:lnTo>
                  <a:close/>
                </a:path>
              </a:pathLst>
            </a:custGeom>
            <a:solidFill>
              <a:srgbClr val="000000">
                <a:alpha val="0"/>
              </a:srgbClr>
            </a:solidFill>
          </p:spPr>
        </p:sp>
        <p:sp>
          <p:nvSpPr>
            <p:cNvPr name="TextBox 4" id="4"/>
            <p:cNvSpPr txBox="true"/>
            <p:nvPr/>
          </p:nvSpPr>
          <p:spPr>
            <a:xfrm>
              <a:off x="0" y="-28575"/>
              <a:ext cx="11216640" cy="974134"/>
            </a:xfrm>
            <a:prstGeom prst="rect">
              <a:avLst/>
            </a:prstGeom>
          </p:spPr>
          <p:txBody>
            <a:bodyPr anchor="ctr" rtlCol="false" tIns="0" lIns="0" bIns="0" rIns="0"/>
            <a:lstStyle/>
            <a:p>
              <a:pPr algn="ctr">
                <a:lnSpc>
                  <a:spcPts val="3682"/>
                </a:lnSpc>
              </a:pPr>
              <a:r>
                <a:rPr lang="en-US" sz="3410" b="true">
                  <a:solidFill>
                    <a:srgbClr val="000000"/>
                  </a:solidFill>
                  <a:latin typeface="Times New Roman Bold"/>
                  <a:ea typeface="Times New Roman Bold"/>
                  <a:cs typeface="Times New Roman Bold"/>
                  <a:sym typeface="Times New Roman Bold"/>
                </a:rPr>
                <a:t>Paper Publication</a:t>
              </a:r>
            </a:p>
          </p:txBody>
        </p:sp>
      </p:grpSp>
      <p:grpSp>
        <p:nvGrpSpPr>
          <p:cNvPr name="Group 5" id="5"/>
          <p:cNvGrpSpPr/>
          <p:nvPr/>
        </p:nvGrpSpPr>
        <p:grpSpPr>
          <a:xfrm rot="0">
            <a:off x="6888480" y="6780108"/>
            <a:ext cx="2630010" cy="466746"/>
            <a:chOff x="0" y="0"/>
            <a:chExt cx="2926080" cy="519289"/>
          </a:xfrm>
        </p:grpSpPr>
        <p:sp>
          <p:nvSpPr>
            <p:cNvPr name="Freeform 6" id="6"/>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7" id="7"/>
            <p:cNvSpPr txBox="true"/>
            <p:nvPr/>
          </p:nvSpPr>
          <p:spPr>
            <a:xfrm>
              <a:off x="0" y="-28575"/>
              <a:ext cx="2926080" cy="547864"/>
            </a:xfrm>
            <a:prstGeom prst="rect">
              <a:avLst/>
            </a:prstGeom>
          </p:spPr>
          <p:txBody>
            <a:bodyPr anchor="ctr" rtlCol="false" tIns="0" lIns="0" bIns="0" rIns="0"/>
            <a:lstStyle/>
            <a:p>
              <a:pPr algn="r">
                <a:lnSpc>
                  <a:spcPts val="1775"/>
                </a:lnSpc>
              </a:pPr>
              <a:r>
                <a:rPr lang="en-US" sz="1479">
                  <a:solidFill>
                    <a:srgbClr val="898989"/>
                  </a:solidFill>
                  <a:latin typeface="Calibri (MS)"/>
                  <a:ea typeface="Calibri (MS)"/>
                  <a:cs typeface="Calibri (MS)"/>
                  <a:sym typeface="Calibri (MS)"/>
                </a:rPr>
                <a:t>26</a:t>
              </a:r>
            </a:p>
          </p:txBody>
        </p:sp>
      </p:grpSp>
      <p:sp>
        <p:nvSpPr>
          <p:cNvPr name="Freeform 8" id="8"/>
          <p:cNvSpPr/>
          <p:nvPr/>
        </p:nvSpPr>
        <p:spPr>
          <a:xfrm flipH="false" flipV="false" rot="0">
            <a:off x="2947799" y="914788"/>
            <a:ext cx="4279458" cy="6098692"/>
          </a:xfrm>
          <a:custGeom>
            <a:avLst/>
            <a:gdLst/>
            <a:ahLst/>
            <a:cxnLst/>
            <a:rect r="r" b="b" t="t" l="l"/>
            <a:pathLst>
              <a:path h="6098692" w="4279458">
                <a:moveTo>
                  <a:pt x="0" y="0"/>
                </a:moveTo>
                <a:lnTo>
                  <a:pt x="4279458" y="0"/>
                </a:lnTo>
                <a:lnTo>
                  <a:pt x="4279458" y="6098692"/>
                </a:lnTo>
                <a:lnTo>
                  <a:pt x="0" y="6098692"/>
                </a:lnTo>
                <a:lnTo>
                  <a:pt x="0" y="0"/>
                </a:lnTo>
                <a:close/>
              </a:path>
            </a:pathLst>
          </a:custGeom>
          <a:blipFill>
            <a:blip r:embed="rId2"/>
            <a:stretch>
              <a:fillRect l="-1692" t="0" r="-439" b="-1295"/>
            </a:stretch>
          </a:blipFill>
        </p:spPr>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70560" y="177057"/>
            <a:ext cx="8412480" cy="565609"/>
            <a:chOff x="0" y="0"/>
            <a:chExt cx="11216640" cy="754145"/>
          </a:xfrm>
        </p:grpSpPr>
        <p:sp>
          <p:nvSpPr>
            <p:cNvPr name="Freeform 3" id="3"/>
            <p:cNvSpPr/>
            <p:nvPr/>
          </p:nvSpPr>
          <p:spPr>
            <a:xfrm flipH="false" flipV="false" rot="0">
              <a:off x="0" y="0"/>
              <a:ext cx="11216640" cy="754145"/>
            </a:xfrm>
            <a:custGeom>
              <a:avLst/>
              <a:gdLst/>
              <a:ahLst/>
              <a:cxnLst/>
              <a:rect r="r" b="b" t="t" l="l"/>
              <a:pathLst>
                <a:path h="754145" w="11216640">
                  <a:moveTo>
                    <a:pt x="0" y="0"/>
                  </a:moveTo>
                  <a:lnTo>
                    <a:pt x="11216640" y="0"/>
                  </a:lnTo>
                  <a:lnTo>
                    <a:pt x="11216640" y="754145"/>
                  </a:lnTo>
                  <a:lnTo>
                    <a:pt x="0" y="754145"/>
                  </a:lnTo>
                  <a:close/>
                </a:path>
              </a:pathLst>
            </a:custGeom>
            <a:solidFill>
              <a:srgbClr val="000000">
                <a:alpha val="0"/>
              </a:srgbClr>
            </a:solidFill>
          </p:spPr>
        </p:sp>
        <p:sp>
          <p:nvSpPr>
            <p:cNvPr name="TextBox 4" id="4"/>
            <p:cNvSpPr txBox="true"/>
            <p:nvPr/>
          </p:nvSpPr>
          <p:spPr>
            <a:xfrm>
              <a:off x="0" y="-28575"/>
              <a:ext cx="11216640" cy="782720"/>
            </a:xfrm>
            <a:prstGeom prst="rect">
              <a:avLst/>
            </a:prstGeom>
          </p:spPr>
          <p:txBody>
            <a:bodyPr anchor="ctr" rtlCol="false" tIns="0" lIns="0" bIns="0" rIns="0"/>
            <a:lstStyle/>
            <a:p>
              <a:pPr algn="ctr">
                <a:lnSpc>
                  <a:spcPts val="4147"/>
                </a:lnSpc>
              </a:pPr>
              <a:r>
                <a:rPr lang="en-US" sz="3840" b="true">
                  <a:solidFill>
                    <a:srgbClr val="000000"/>
                  </a:solidFill>
                  <a:latin typeface="Times New Roman Bold"/>
                  <a:ea typeface="Times New Roman Bold"/>
                  <a:cs typeface="Times New Roman Bold"/>
                  <a:sym typeface="Times New Roman Bold"/>
                </a:rPr>
                <a:t>Objective of the Project</a:t>
              </a:r>
            </a:p>
          </p:txBody>
        </p:sp>
      </p:grpSp>
      <p:grpSp>
        <p:nvGrpSpPr>
          <p:cNvPr name="Group 5" id="5"/>
          <p:cNvGrpSpPr/>
          <p:nvPr/>
        </p:nvGrpSpPr>
        <p:grpSpPr>
          <a:xfrm rot="0">
            <a:off x="6888479" y="6780108"/>
            <a:ext cx="2510444" cy="389467"/>
            <a:chOff x="0" y="0"/>
            <a:chExt cx="3347258" cy="519289"/>
          </a:xfrm>
        </p:grpSpPr>
        <p:sp>
          <p:nvSpPr>
            <p:cNvPr name="Freeform 6" id="6"/>
            <p:cNvSpPr/>
            <p:nvPr/>
          </p:nvSpPr>
          <p:spPr>
            <a:xfrm flipH="false" flipV="false" rot="0">
              <a:off x="0" y="0"/>
              <a:ext cx="3347258" cy="519289"/>
            </a:xfrm>
            <a:custGeom>
              <a:avLst/>
              <a:gdLst/>
              <a:ahLst/>
              <a:cxnLst/>
              <a:rect r="r" b="b" t="t" l="l"/>
              <a:pathLst>
                <a:path h="519289" w="3347258">
                  <a:moveTo>
                    <a:pt x="0" y="0"/>
                  </a:moveTo>
                  <a:lnTo>
                    <a:pt x="3347258" y="0"/>
                  </a:lnTo>
                  <a:lnTo>
                    <a:pt x="3347258" y="519289"/>
                  </a:lnTo>
                  <a:lnTo>
                    <a:pt x="0" y="519289"/>
                  </a:lnTo>
                  <a:close/>
                </a:path>
              </a:pathLst>
            </a:custGeom>
            <a:solidFill>
              <a:srgbClr val="000000">
                <a:alpha val="0"/>
              </a:srgbClr>
            </a:solidFill>
          </p:spPr>
        </p:sp>
        <p:sp>
          <p:nvSpPr>
            <p:cNvPr name="TextBox 7" id="7"/>
            <p:cNvSpPr txBox="true"/>
            <p:nvPr/>
          </p:nvSpPr>
          <p:spPr>
            <a:xfrm>
              <a:off x="0" y="-28575"/>
              <a:ext cx="3347258" cy="547864"/>
            </a:xfrm>
            <a:prstGeom prst="rect">
              <a:avLst/>
            </a:prstGeom>
          </p:spPr>
          <p:txBody>
            <a:bodyPr anchor="ctr" rtlCol="false" tIns="0" lIns="0" bIns="0" rIns="0"/>
            <a:lstStyle/>
            <a:p>
              <a:pPr algn="r">
                <a:lnSpc>
                  <a:spcPts val="1791"/>
                </a:lnSpc>
              </a:pPr>
              <a:r>
                <a:rPr lang="en-US" sz="1493" b="true">
                  <a:solidFill>
                    <a:srgbClr val="000000"/>
                  </a:solidFill>
                  <a:latin typeface="Calibri (MS) Bold"/>
                  <a:ea typeface="Calibri (MS) Bold"/>
                  <a:cs typeface="Calibri (MS) Bold"/>
                  <a:sym typeface="Calibri (MS) Bold"/>
                </a:rPr>
                <a:t>4</a:t>
              </a:r>
            </a:p>
          </p:txBody>
        </p:sp>
      </p:grpSp>
      <p:sp>
        <p:nvSpPr>
          <p:cNvPr name="TextBox 8" id="8"/>
          <p:cNvSpPr txBox="true"/>
          <p:nvPr/>
        </p:nvSpPr>
        <p:spPr>
          <a:xfrm rot="0">
            <a:off x="265530" y="1372269"/>
            <a:ext cx="8959466" cy="4665194"/>
          </a:xfrm>
          <a:prstGeom prst="rect">
            <a:avLst/>
          </a:prstGeom>
        </p:spPr>
        <p:txBody>
          <a:bodyPr anchor="t" rtlCol="false" tIns="0" lIns="0" bIns="0" rIns="0">
            <a:spAutoFit/>
          </a:bodyPr>
          <a:lstStyle/>
          <a:p>
            <a:pPr algn="just">
              <a:lnSpc>
                <a:spcPts val="3742"/>
              </a:lnSpc>
            </a:pPr>
            <a:r>
              <a:rPr lang="en-US" sz="1979">
                <a:solidFill>
                  <a:srgbClr val="000000"/>
                </a:solidFill>
                <a:latin typeface="Times New Roman"/>
                <a:ea typeface="Times New Roman"/>
                <a:cs typeface="Times New Roman"/>
                <a:sym typeface="Times New Roman"/>
              </a:rPr>
              <a:t>The objective of the project is to develop an efficient and accurate AI-driven diagnostic system  for  skin  disease  classification.  This  system  leverages  deep  learning  models, particularly a 1-D multiheaded convolutional neural network (CNN), to improve early detection and classification of skin disease. By integrating spatial and spectral domain data, the proposed model enhances diagnostic accuracy, reduces reliance on subjective human judgment, and speeds up the screening process. The ultimate goal is to support dermatologists  in  making  more  precise  diagnoses  and  improve  patient  outcomes, particularly for high-risk conditions like melanoma.</a:t>
            </a:r>
          </a:p>
          <a:p>
            <a:pPr algn="just">
              <a:lnSpc>
                <a:spcPts val="3742"/>
              </a:lnSpc>
            </a:pP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70560" y="177057"/>
            <a:ext cx="8412480" cy="565609"/>
            <a:chOff x="0" y="0"/>
            <a:chExt cx="11216640" cy="754145"/>
          </a:xfrm>
        </p:grpSpPr>
        <p:sp>
          <p:nvSpPr>
            <p:cNvPr name="Freeform 3" id="3"/>
            <p:cNvSpPr/>
            <p:nvPr/>
          </p:nvSpPr>
          <p:spPr>
            <a:xfrm flipH="false" flipV="false" rot="0">
              <a:off x="0" y="0"/>
              <a:ext cx="11216640" cy="754145"/>
            </a:xfrm>
            <a:custGeom>
              <a:avLst/>
              <a:gdLst/>
              <a:ahLst/>
              <a:cxnLst/>
              <a:rect r="r" b="b" t="t" l="l"/>
              <a:pathLst>
                <a:path h="754145" w="11216640">
                  <a:moveTo>
                    <a:pt x="0" y="0"/>
                  </a:moveTo>
                  <a:lnTo>
                    <a:pt x="11216640" y="0"/>
                  </a:lnTo>
                  <a:lnTo>
                    <a:pt x="11216640" y="754145"/>
                  </a:lnTo>
                  <a:lnTo>
                    <a:pt x="0" y="754145"/>
                  </a:lnTo>
                  <a:close/>
                </a:path>
              </a:pathLst>
            </a:custGeom>
            <a:solidFill>
              <a:srgbClr val="000000">
                <a:alpha val="0"/>
              </a:srgbClr>
            </a:solidFill>
          </p:spPr>
        </p:sp>
        <p:sp>
          <p:nvSpPr>
            <p:cNvPr name="TextBox 4" id="4"/>
            <p:cNvSpPr txBox="true"/>
            <p:nvPr/>
          </p:nvSpPr>
          <p:spPr>
            <a:xfrm>
              <a:off x="0" y="-28575"/>
              <a:ext cx="11216640" cy="782720"/>
            </a:xfrm>
            <a:prstGeom prst="rect">
              <a:avLst/>
            </a:prstGeom>
          </p:spPr>
          <p:txBody>
            <a:bodyPr anchor="ctr" rtlCol="false" tIns="0" lIns="0" bIns="0" rIns="0"/>
            <a:lstStyle/>
            <a:p>
              <a:pPr algn="ctr">
                <a:lnSpc>
                  <a:spcPts val="4147"/>
                </a:lnSpc>
              </a:pPr>
              <a:r>
                <a:rPr lang="en-US" sz="3840" b="true">
                  <a:solidFill>
                    <a:srgbClr val="000000"/>
                  </a:solidFill>
                  <a:latin typeface="Times New Roman Bold"/>
                  <a:ea typeface="Times New Roman Bold"/>
                  <a:cs typeface="Times New Roman Bold"/>
                  <a:sym typeface="Times New Roman Bold"/>
                </a:rPr>
                <a:t>Literature Survey</a:t>
              </a:r>
            </a:p>
          </p:txBody>
        </p:sp>
      </p:grpSp>
      <p:grpSp>
        <p:nvGrpSpPr>
          <p:cNvPr name="Group 5" id="5"/>
          <p:cNvGrpSpPr/>
          <p:nvPr/>
        </p:nvGrpSpPr>
        <p:grpSpPr>
          <a:xfrm rot="0">
            <a:off x="6888480" y="6780108"/>
            <a:ext cx="2194560" cy="389467"/>
            <a:chOff x="0" y="0"/>
            <a:chExt cx="2926080" cy="519289"/>
          </a:xfrm>
        </p:grpSpPr>
        <p:sp>
          <p:nvSpPr>
            <p:cNvPr name="Freeform 6" id="6"/>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7" id="7"/>
            <p:cNvSpPr txBox="true"/>
            <p:nvPr/>
          </p:nvSpPr>
          <p:spPr>
            <a:xfrm>
              <a:off x="0" y="-28575"/>
              <a:ext cx="2926080" cy="547864"/>
            </a:xfrm>
            <a:prstGeom prst="rect">
              <a:avLst/>
            </a:prstGeom>
          </p:spPr>
          <p:txBody>
            <a:bodyPr anchor="ctr" rtlCol="false" tIns="0" lIns="0" bIns="0" rIns="0"/>
            <a:lstStyle/>
            <a:p>
              <a:pPr algn="r">
                <a:lnSpc>
                  <a:spcPts val="1791"/>
                </a:lnSpc>
              </a:pPr>
              <a:r>
                <a:rPr lang="en-US" sz="1493" b="true">
                  <a:solidFill>
                    <a:srgbClr val="000000"/>
                  </a:solidFill>
                  <a:latin typeface="Calibri (MS) Bold"/>
                  <a:ea typeface="Calibri (MS) Bold"/>
                  <a:cs typeface="Calibri (MS) Bold"/>
                  <a:sym typeface="Calibri (MS) Bold"/>
                </a:rPr>
                <a:t>5</a:t>
              </a:r>
            </a:p>
          </p:txBody>
        </p:sp>
      </p:grpSp>
      <p:graphicFrame>
        <p:nvGraphicFramePr>
          <p:cNvPr name="Table 8" id="8"/>
          <p:cNvGraphicFramePr>
            <a:graphicFrameLocks noGrp="true"/>
          </p:cNvGraphicFramePr>
          <p:nvPr/>
        </p:nvGraphicFramePr>
        <p:xfrm>
          <a:off x="268423" y="993141"/>
          <a:ext cx="9216755" cy="5961898"/>
        </p:xfrm>
        <a:graphic>
          <a:graphicData uri="http://schemas.openxmlformats.org/drawingml/2006/table">
            <a:tbl>
              <a:tblPr/>
              <a:tblGrid>
                <a:gridCol w="587690"/>
                <a:gridCol w="1341579"/>
                <a:gridCol w="1094638"/>
                <a:gridCol w="2229069"/>
                <a:gridCol w="2540598"/>
                <a:gridCol w="1423180"/>
              </a:tblGrid>
              <a:tr h="805979">
                <a:tc>
                  <a:txBody>
                    <a:bodyPr anchor="t" rtlCol="false"/>
                    <a:lstStyle/>
                    <a:p>
                      <a:pPr algn="ctr">
                        <a:lnSpc>
                          <a:spcPts val="1792"/>
                        </a:lnSpc>
                        <a:defRPr/>
                      </a:pPr>
                      <a:r>
                        <a:rPr lang="en-US" sz="1280" b="true">
                          <a:solidFill>
                            <a:srgbClr val="000000"/>
                          </a:solidFill>
                          <a:latin typeface="Times New Roman Bold"/>
                          <a:ea typeface="Times New Roman Bold"/>
                          <a:cs typeface="Times New Roman Bold"/>
                          <a:sym typeface="Times New Roman Bold"/>
                        </a:rPr>
                        <a:t>S No</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b="true">
                          <a:solidFill>
                            <a:srgbClr val="000000"/>
                          </a:solidFill>
                          <a:latin typeface="Times New Roman Bold"/>
                          <a:ea typeface="Times New Roman Bold"/>
                          <a:cs typeface="Times New Roman Bold"/>
                          <a:sym typeface="Times New Roman Bold"/>
                        </a:rPr>
                        <a:t>Year of Publication</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b="true">
                          <a:solidFill>
                            <a:srgbClr val="000000"/>
                          </a:solidFill>
                          <a:latin typeface="Times New Roman Bold"/>
                          <a:ea typeface="Times New Roman Bold"/>
                          <a:cs typeface="Times New Roman Bold"/>
                          <a:sym typeface="Times New Roman Bold"/>
                        </a:rPr>
                        <a:t>Author Details</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b="true">
                          <a:solidFill>
                            <a:srgbClr val="000000"/>
                          </a:solidFill>
                          <a:latin typeface="Times New Roman Bold"/>
                          <a:ea typeface="Times New Roman Bold"/>
                          <a:cs typeface="Times New Roman Bold"/>
                          <a:sym typeface="Times New Roman Bold"/>
                        </a:rPr>
                        <a:t>Journel Deatils</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b="true">
                          <a:solidFill>
                            <a:srgbClr val="000000"/>
                          </a:solidFill>
                          <a:latin typeface="Times New Roman Bold"/>
                          <a:ea typeface="Times New Roman Bold"/>
                          <a:cs typeface="Times New Roman Bold"/>
                          <a:sym typeface="Times New Roman Bold"/>
                        </a:rPr>
                        <a:t>Approach</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b="true">
                          <a:solidFill>
                            <a:srgbClr val="000000"/>
                          </a:solidFill>
                          <a:latin typeface="Times New Roman Bold"/>
                          <a:ea typeface="Times New Roman Bold"/>
                          <a:cs typeface="Times New Roman Bold"/>
                          <a:sym typeface="Times New Roman Bold"/>
                        </a:rPr>
                        <a:t>Outcome</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683239">
                <a:tc>
                  <a:txBody>
                    <a:bodyPr anchor="t" rtlCol="false"/>
                    <a:lstStyle/>
                    <a:p>
                      <a:pPr algn="ctr">
                        <a:lnSpc>
                          <a:spcPts val="1792"/>
                        </a:lnSpc>
                        <a:defRPr/>
                      </a:pPr>
                      <a:r>
                        <a:rPr lang="en-US" sz="1280" b="true">
                          <a:solidFill>
                            <a:srgbClr val="000000"/>
                          </a:solidFill>
                          <a:latin typeface="Calibri (MS) Bold"/>
                          <a:ea typeface="Calibri (MS) Bold"/>
                          <a:cs typeface="Calibri (MS) Bold"/>
                          <a:sym typeface="Calibri (MS) Bold"/>
                        </a:rPr>
                        <a:t>1</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b="true">
                          <a:solidFill>
                            <a:srgbClr val="000000"/>
                          </a:solidFill>
                          <a:latin typeface="Times New Roman Bold"/>
                          <a:ea typeface="Times New Roman Bold"/>
                          <a:cs typeface="Times New Roman Bold"/>
                          <a:sym typeface="Times New Roman Bold"/>
                        </a:rPr>
                        <a:t>2024</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a:solidFill>
                            <a:srgbClr val="000000"/>
                          </a:solidFill>
                          <a:latin typeface="Times New Roman"/>
                          <a:ea typeface="Times New Roman"/>
                          <a:cs typeface="Times New Roman"/>
                          <a:sym typeface="Times New Roman"/>
                        </a:rPr>
                        <a:t>Anurodh Kumar, Amit Vishwakarma, Varun Bajaj</a:t>
                      </a:r>
                      <a:endParaRPr lang="en-US" sz="1100"/>
                    </a:p>
                    <a:p>
                      <a:pPr algn="ctr">
                        <a:lnSpc>
                          <a:spcPts val="1792"/>
                        </a:lnSpc>
                      </a:pPr>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Times New Roman"/>
                          <a:ea typeface="Times New Roman"/>
                          <a:cs typeface="Times New Roman"/>
                          <a:sym typeface="Times New Roman"/>
                        </a:rPr>
                        <a:t>Title : Novel Mixed Domain Hand-Crafted Features for Skin Disease Recognition Using Multiheaded CNN . Volume and Issue: Vol. 4, No. 5 Pages: 5526–5530 Date: May 2023 ISSN: 2582-7421 Journal Homepage: www.ijrpr.com</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Times New Roman"/>
                          <a:ea typeface="Times New Roman"/>
                          <a:cs typeface="Times New Roman"/>
                          <a:sym typeface="Times New Roman"/>
                        </a:rPr>
                        <a:t>1.Fine-tuned the model using parameter-efficient techniques (P-Tuning v2) for generating context-specific medical explanations. 2. Developed a web-based user interface for easy interaction and diagnosis. 3. Integrated AI models to deliver image analysis results and text-based feedback in a conversational format. </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Times New Roman"/>
                          <a:ea typeface="Times New Roman"/>
                          <a:cs typeface="Times New Roman"/>
                          <a:sym typeface="Times New Roman"/>
                        </a:rPr>
                        <a:t>Overall accuracy: 85.05% Validation accuracy: 80.36%</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472680">
                <a:tc>
                  <a:txBody>
                    <a:bodyPr anchor="t" rtlCol="false"/>
                    <a:lstStyle/>
                    <a:p>
                      <a:pPr algn="ctr">
                        <a:lnSpc>
                          <a:spcPts val="1792"/>
                        </a:lnSpc>
                        <a:defRPr/>
                      </a:pPr>
                      <a:r>
                        <a:rPr lang="en-US" sz="1280">
                          <a:solidFill>
                            <a:srgbClr val="000000"/>
                          </a:solidFill>
                          <a:latin typeface="Calibri (MS)"/>
                          <a:ea typeface="Calibri (MS)"/>
                          <a:cs typeface="Calibri (MS)"/>
                          <a:sym typeface="Calibri (MS)"/>
                        </a:rPr>
                        <a:t>2</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a:solidFill>
                            <a:srgbClr val="000000"/>
                          </a:solidFill>
                          <a:latin typeface="Times New Roman"/>
                          <a:ea typeface="Times New Roman"/>
                          <a:cs typeface="Times New Roman"/>
                          <a:sym typeface="Times New Roman"/>
                        </a:rPr>
                        <a:t>2023</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Times New Roman"/>
                          <a:ea typeface="Times New Roman"/>
                          <a:cs typeface="Times New Roman"/>
                          <a:sym typeface="Times New Roman"/>
                        </a:rPr>
                        <a:t>Adarsh Jadhav, Shivani Hardade, Vaishnavi Phadtare, Adesh Mhetre, Ms. Rutuja Tikait</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Times New Roman"/>
                          <a:ea typeface="Times New Roman"/>
                          <a:cs typeface="Times New Roman"/>
                          <a:sym typeface="Times New Roman"/>
                        </a:rPr>
                        <a:t>Title: Skin Disease Prediction Using Deep Learning Volume and Issue: Vol. 4, No. 5 Pages: 5526–5530 Date: May 2023 ISSN: 2582-7421 Journal Homepage: www.ijrpr.com</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a:solidFill>
                            <a:srgbClr val="000000"/>
                          </a:solidFill>
                          <a:latin typeface="Times New Roman"/>
                          <a:ea typeface="Times New Roman"/>
                          <a:cs typeface="Times New Roman"/>
                          <a:sym typeface="Times New Roman"/>
                        </a:rPr>
                        <a:t>1. Standardized images to 224x224 pixels and split into training and validation sets. 2.Optimized the model, assessed performance using accuracy, precision, recall, and F1 score. </a:t>
                      </a:r>
                      <a:endParaRPr lang="en-US" sz="1100"/>
                    </a:p>
                    <a:p>
                      <a:pPr algn="ctr">
                        <a:lnSpc>
                          <a:spcPts val="1792"/>
                        </a:lnSpc>
                      </a:pPr>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Times New Roman"/>
                          <a:ea typeface="Times New Roman"/>
                          <a:cs typeface="Times New Roman"/>
                          <a:sym typeface="Times New Roman"/>
                        </a:rPr>
                        <a:t>Overall accuracy: 87.05% Validation accuracy: 81.36%</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70560" y="177057"/>
            <a:ext cx="8412480" cy="565609"/>
            <a:chOff x="0" y="0"/>
            <a:chExt cx="11216640" cy="754145"/>
          </a:xfrm>
        </p:grpSpPr>
        <p:sp>
          <p:nvSpPr>
            <p:cNvPr name="Freeform 3" id="3"/>
            <p:cNvSpPr/>
            <p:nvPr/>
          </p:nvSpPr>
          <p:spPr>
            <a:xfrm flipH="false" flipV="false" rot="0">
              <a:off x="0" y="0"/>
              <a:ext cx="11216640" cy="754145"/>
            </a:xfrm>
            <a:custGeom>
              <a:avLst/>
              <a:gdLst/>
              <a:ahLst/>
              <a:cxnLst/>
              <a:rect r="r" b="b" t="t" l="l"/>
              <a:pathLst>
                <a:path h="754145" w="11216640">
                  <a:moveTo>
                    <a:pt x="0" y="0"/>
                  </a:moveTo>
                  <a:lnTo>
                    <a:pt x="11216640" y="0"/>
                  </a:lnTo>
                  <a:lnTo>
                    <a:pt x="11216640" y="754145"/>
                  </a:lnTo>
                  <a:lnTo>
                    <a:pt x="0" y="754145"/>
                  </a:lnTo>
                  <a:close/>
                </a:path>
              </a:pathLst>
            </a:custGeom>
            <a:solidFill>
              <a:srgbClr val="000000">
                <a:alpha val="0"/>
              </a:srgbClr>
            </a:solidFill>
          </p:spPr>
        </p:sp>
        <p:sp>
          <p:nvSpPr>
            <p:cNvPr name="TextBox 4" id="4"/>
            <p:cNvSpPr txBox="true"/>
            <p:nvPr/>
          </p:nvSpPr>
          <p:spPr>
            <a:xfrm>
              <a:off x="0" y="-28575"/>
              <a:ext cx="11216640" cy="782720"/>
            </a:xfrm>
            <a:prstGeom prst="rect">
              <a:avLst/>
            </a:prstGeom>
          </p:spPr>
          <p:txBody>
            <a:bodyPr anchor="ctr" rtlCol="false" tIns="0" lIns="0" bIns="0" rIns="0"/>
            <a:lstStyle/>
            <a:p>
              <a:pPr algn="ctr">
                <a:lnSpc>
                  <a:spcPts val="4147"/>
                </a:lnSpc>
              </a:pPr>
              <a:r>
                <a:rPr lang="en-US" sz="3840" b="true">
                  <a:solidFill>
                    <a:srgbClr val="000000"/>
                  </a:solidFill>
                  <a:latin typeface="Times New Roman Bold"/>
                  <a:ea typeface="Times New Roman Bold"/>
                  <a:cs typeface="Times New Roman Bold"/>
                  <a:sym typeface="Times New Roman Bold"/>
                </a:rPr>
                <a:t>Literature Survey</a:t>
              </a:r>
            </a:p>
          </p:txBody>
        </p:sp>
      </p:grpSp>
      <p:grpSp>
        <p:nvGrpSpPr>
          <p:cNvPr name="Group 5" id="5"/>
          <p:cNvGrpSpPr/>
          <p:nvPr/>
        </p:nvGrpSpPr>
        <p:grpSpPr>
          <a:xfrm rot="0">
            <a:off x="7076902" y="6748676"/>
            <a:ext cx="2194560" cy="389467"/>
            <a:chOff x="0" y="0"/>
            <a:chExt cx="2926080" cy="519289"/>
          </a:xfrm>
        </p:grpSpPr>
        <p:sp>
          <p:nvSpPr>
            <p:cNvPr name="Freeform 6" id="6"/>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7" id="7"/>
            <p:cNvSpPr txBox="true"/>
            <p:nvPr/>
          </p:nvSpPr>
          <p:spPr>
            <a:xfrm>
              <a:off x="0" y="-28575"/>
              <a:ext cx="2926080" cy="547864"/>
            </a:xfrm>
            <a:prstGeom prst="rect">
              <a:avLst/>
            </a:prstGeom>
          </p:spPr>
          <p:txBody>
            <a:bodyPr anchor="ctr" rtlCol="false" tIns="0" lIns="0" bIns="0" rIns="0"/>
            <a:lstStyle/>
            <a:p>
              <a:pPr algn="r">
                <a:lnSpc>
                  <a:spcPts val="1791"/>
                </a:lnSpc>
              </a:pPr>
              <a:r>
                <a:rPr lang="en-US" sz="1493" b="true">
                  <a:solidFill>
                    <a:srgbClr val="000000"/>
                  </a:solidFill>
                  <a:latin typeface="Calibri (MS) Bold"/>
                  <a:ea typeface="Calibri (MS) Bold"/>
                  <a:cs typeface="Calibri (MS) Bold"/>
                  <a:sym typeface="Calibri (MS) Bold"/>
                </a:rPr>
                <a:t>6</a:t>
              </a:r>
            </a:p>
          </p:txBody>
        </p:sp>
      </p:grpSp>
      <p:graphicFrame>
        <p:nvGraphicFramePr>
          <p:cNvPr name="Table 8" id="8"/>
          <p:cNvGraphicFramePr>
            <a:graphicFrameLocks noGrp="true"/>
          </p:cNvGraphicFramePr>
          <p:nvPr/>
        </p:nvGraphicFramePr>
        <p:xfrm>
          <a:off x="231211" y="731520"/>
          <a:ext cx="9291178" cy="6374241"/>
        </p:xfrm>
        <a:graphic>
          <a:graphicData uri="http://schemas.openxmlformats.org/drawingml/2006/table">
            <a:tbl>
              <a:tblPr/>
              <a:tblGrid>
                <a:gridCol w="709877"/>
                <a:gridCol w="1149647"/>
                <a:gridCol w="1163305"/>
                <a:gridCol w="1796490"/>
                <a:gridCol w="2555158"/>
                <a:gridCol w="1916699"/>
              </a:tblGrid>
              <a:tr h="1025790">
                <a:tc>
                  <a:txBody>
                    <a:bodyPr anchor="t" rtlCol="false"/>
                    <a:lstStyle/>
                    <a:p>
                      <a:pPr algn="ctr">
                        <a:lnSpc>
                          <a:spcPts val="1792"/>
                        </a:lnSpc>
                        <a:defRPr/>
                      </a:pPr>
                      <a:r>
                        <a:rPr lang="en-US" sz="1280" b="true">
                          <a:solidFill>
                            <a:srgbClr val="000000"/>
                          </a:solidFill>
                          <a:latin typeface="Times New Roman Bold"/>
                          <a:ea typeface="Times New Roman Bold"/>
                          <a:cs typeface="Times New Roman Bold"/>
                          <a:sym typeface="Times New Roman Bold"/>
                        </a:rPr>
                        <a:t>S NO</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b="true">
                          <a:solidFill>
                            <a:srgbClr val="000000"/>
                          </a:solidFill>
                          <a:latin typeface="Times New Roman Bold"/>
                          <a:ea typeface="Times New Roman Bold"/>
                          <a:cs typeface="Times New Roman Bold"/>
                          <a:sym typeface="Times New Roman Bold"/>
                        </a:rPr>
                        <a:t>Year of Publication</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b="true">
                          <a:solidFill>
                            <a:srgbClr val="000000"/>
                          </a:solidFill>
                          <a:latin typeface="Times New Roman Bold"/>
                          <a:ea typeface="Times New Roman Bold"/>
                          <a:cs typeface="Times New Roman Bold"/>
                          <a:sym typeface="Times New Roman Bold"/>
                        </a:rPr>
                        <a:t>Author Details</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b="true">
                          <a:solidFill>
                            <a:srgbClr val="000000"/>
                          </a:solidFill>
                          <a:latin typeface="Times New Roman Bold"/>
                          <a:ea typeface="Times New Roman Bold"/>
                          <a:cs typeface="Times New Roman Bold"/>
                          <a:sym typeface="Times New Roman Bold"/>
                        </a:rPr>
                        <a:t>Journel Details</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b="true">
                          <a:solidFill>
                            <a:srgbClr val="000000"/>
                          </a:solidFill>
                          <a:latin typeface="Times New Roman Bold"/>
                          <a:ea typeface="Times New Roman Bold"/>
                          <a:cs typeface="Times New Roman Bold"/>
                          <a:sym typeface="Times New Roman Bold"/>
                        </a:rPr>
                        <a:t>Approach</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b="true">
                          <a:solidFill>
                            <a:srgbClr val="000000"/>
                          </a:solidFill>
                          <a:latin typeface="Times New Roman Bold"/>
                          <a:ea typeface="Times New Roman Bold"/>
                          <a:cs typeface="Times New Roman Bold"/>
                          <a:sym typeface="Times New Roman Bold"/>
                        </a:rPr>
                        <a:t>Outcome</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3004318">
                <a:tc>
                  <a:txBody>
                    <a:bodyPr anchor="t" rtlCol="false"/>
                    <a:lstStyle/>
                    <a:p>
                      <a:pPr algn="ctr">
                        <a:lnSpc>
                          <a:spcPts val="1792"/>
                        </a:lnSpc>
                        <a:defRPr/>
                      </a:pPr>
                      <a:r>
                        <a:rPr lang="en-US" sz="1280">
                          <a:solidFill>
                            <a:srgbClr val="000000"/>
                          </a:solidFill>
                          <a:latin typeface="Times New Roman"/>
                          <a:ea typeface="Times New Roman"/>
                          <a:cs typeface="Times New Roman"/>
                          <a:sym typeface="Times New Roman"/>
                        </a:rPr>
                        <a:t>3</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a:solidFill>
                            <a:srgbClr val="000000"/>
                          </a:solidFill>
                          <a:latin typeface="Times New Roman"/>
                          <a:ea typeface="Times New Roman"/>
                          <a:cs typeface="Times New Roman"/>
                          <a:sym typeface="Times New Roman"/>
                        </a:rPr>
                        <a:t>2023</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a:solidFill>
                            <a:srgbClr val="000000"/>
                          </a:solidFill>
                          <a:latin typeface="Times New Roman"/>
                          <a:ea typeface="Times New Roman"/>
                          <a:cs typeface="Times New Roman"/>
                          <a:sym typeface="Times New Roman"/>
                        </a:rPr>
                        <a:t>T. Swapna, D.A. Vineela, M.</a:t>
                      </a:r>
                      <a:endParaRPr lang="en-US" sz="1100"/>
                    </a:p>
                    <a:p>
                      <a:pPr algn="ctr">
                        <a:lnSpc>
                          <a:spcPts val="1792"/>
                        </a:lnSpc>
                      </a:pPr>
                      <a:r>
                        <a:rPr lang="en-US" sz="1280">
                          <a:solidFill>
                            <a:srgbClr val="000000"/>
                          </a:solidFill>
                          <a:latin typeface="Times New Roman"/>
                          <a:ea typeface="Times New Roman"/>
                          <a:cs typeface="Times New Roman"/>
                          <a:sym typeface="Times New Roman"/>
                        </a:rPr>
                        <a:t>Navyasree, N. Sushmtha, P.</a:t>
                      </a:r>
                    </a:p>
                    <a:p>
                      <a:pPr algn="ctr">
                        <a:lnSpc>
                          <a:spcPts val="1792"/>
                        </a:lnSpc>
                      </a:pPr>
                      <a:r>
                        <a:rPr lang="en-US" sz="1280">
                          <a:solidFill>
                            <a:srgbClr val="000000"/>
                          </a:solidFill>
                          <a:latin typeface="Times New Roman"/>
                          <a:ea typeface="Times New Roman"/>
                          <a:cs typeface="Times New Roman"/>
                          <a:sym typeface="Times New Roman"/>
                        </a:rPr>
                        <a:t>Bhavana</a:t>
                      </a:r>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Times New Roman"/>
                          <a:ea typeface="Times New Roman"/>
                          <a:cs typeface="Times New Roman"/>
                          <a:sym typeface="Times New Roman"/>
                        </a:rPr>
                        <a:t>Title: Detection and Classification of Skin diseases using Deep Learning Volume:</a:t>
                      </a:r>
                      <a:endParaRPr lang="en-US" sz="1100"/>
                    </a:p>
                    <a:p>
                      <a:pPr algn="l">
                        <a:lnSpc>
                          <a:spcPts val="1679"/>
                        </a:lnSpc>
                      </a:pPr>
                      <a:r>
                        <a:rPr lang="en-US" sz="1200">
                          <a:solidFill>
                            <a:srgbClr val="000000"/>
                          </a:solidFill>
                          <a:latin typeface="Times New Roman"/>
                          <a:ea typeface="Times New Roman"/>
                          <a:cs typeface="Times New Roman"/>
                          <a:sym typeface="Times New Roman"/>
                        </a:rPr>
                        <a:t>XIII Issue: VIII Date: August 2021 ISSN:</a:t>
                      </a:r>
                    </a:p>
                    <a:p>
                      <a:pPr algn="l">
                        <a:lnSpc>
                          <a:spcPts val="1679"/>
                        </a:lnSpc>
                      </a:pPr>
                      <a:r>
                        <a:rPr lang="en-US" sz="1200">
                          <a:solidFill>
                            <a:srgbClr val="000000"/>
                          </a:solidFill>
                          <a:latin typeface="Times New Roman"/>
                          <a:ea typeface="Times New Roman"/>
                          <a:cs typeface="Times New Roman"/>
                          <a:sym typeface="Times New Roman"/>
                        </a:rPr>
                        <a:t>0886-9367 Page: 1096–1101</a:t>
                      </a:r>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a:solidFill>
                            <a:srgbClr val="000000"/>
                          </a:solidFill>
                          <a:latin typeface="Times New Roman"/>
                          <a:ea typeface="Times New Roman"/>
                          <a:cs typeface="Times New Roman"/>
                          <a:sym typeface="Times New Roman"/>
                        </a:rPr>
                        <a:t>1. Framework: Utilized CNN 2.</a:t>
                      </a:r>
                      <a:endParaRPr lang="en-US" sz="1100"/>
                    </a:p>
                    <a:p>
                      <a:pPr algn="ctr">
                        <a:lnSpc>
                          <a:spcPts val="1792"/>
                        </a:lnSpc>
                      </a:pPr>
                      <a:r>
                        <a:rPr lang="en-US" sz="1280">
                          <a:solidFill>
                            <a:srgbClr val="000000"/>
                          </a:solidFill>
                          <a:latin typeface="Times New Roman"/>
                          <a:ea typeface="Times New Roman"/>
                          <a:cs typeface="Times New Roman"/>
                          <a:sym typeface="Times New Roman"/>
                        </a:rPr>
                        <a:t>Dataset: Consists of images</a:t>
                      </a:r>
                    </a:p>
                    <a:p>
                      <a:pPr algn="ctr">
                        <a:lnSpc>
                          <a:spcPts val="1792"/>
                        </a:lnSpc>
                      </a:pPr>
                      <a:r>
                        <a:rPr lang="en-US" sz="1280">
                          <a:solidFill>
                            <a:srgbClr val="000000"/>
                          </a:solidFill>
                          <a:latin typeface="Times New Roman"/>
                          <a:ea typeface="Times New Roman"/>
                          <a:cs typeface="Times New Roman"/>
                          <a:sym typeface="Times New Roman"/>
                        </a:rPr>
                        <a:t>representing seven skin diseases</a:t>
                      </a:r>
                    </a:p>
                    <a:p>
                      <a:pPr algn="ctr">
                        <a:lnSpc>
                          <a:spcPts val="1792"/>
                        </a:lnSpc>
                      </a:pPr>
                      <a:r>
                        <a:rPr lang="en-US" sz="1280">
                          <a:solidFill>
                            <a:srgbClr val="000000"/>
                          </a:solidFill>
                          <a:latin typeface="Times New Roman"/>
                          <a:ea typeface="Times New Roman"/>
                          <a:cs typeface="Times New Roman"/>
                          <a:sym typeface="Times New Roman"/>
                        </a:rPr>
                        <a:t>(e.g., melanoma, nevus, seborrheic keratosis). </a:t>
                      </a:r>
                    </a:p>
                    <a:p>
                      <a:pPr algn="ctr">
                        <a:lnSpc>
                          <a:spcPts val="1792"/>
                        </a:lnSpc>
                      </a:pPr>
                      <a:r>
                        <a:rPr lang="en-US" sz="1280">
                          <a:solidFill>
                            <a:srgbClr val="000000"/>
                          </a:solidFill>
                          <a:latin typeface="Times New Roman"/>
                          <a:ea typeface="Times New Roman"/>
                          <a:cs typeface="Times New Roman"/>
                          <a:sym typeface="Times New Roman"/>
                        </a:rPr>
                        <a:t>3. Methodology: A web</a:t>
                      </a:r>
                    </a:p>
                    <a:p>
                      <a:pPr algn="ctr">
                        <a:lnSpc>
                          <a:spcPts val="1792"/>
                        </a:lnSpc>
                      </a:pPr>
                      <a:r>
                        <a:rPr lang="en-US" sz="1280">
                          <a:solidFill>
                            <a:srgbClr val="000000"/>
                          </a:solidFill>
                          <a:latin typeface="Times New Roman"/>
                          <a:ea typeface="Times New Roman"/>
                          <a:cs typeface="Times New Roman"/>
                          <a:sym typeface="Times New Roman"/>
                        </a:rPr>
                        <a:t>application was designed where</a:t>
                      </a:r>
                    </a:p>
                    <a:p>
                      <a:pPr algn="ctr">
                        <a:lnSpc>
                          <a:spcPts val="1792"/>
                        </a:lnSpc>
                      </a:pPr>
                      <a:r>
                        <a:rPr lang="en-US" sz="1280">
                          <a:solidFill>
                            <a:srgbClr val="000000"/>
                          </a:solidFill>
                          <a:latin typeface="Times New Roman"/>
                          <a:ea typeface="Times New Roman"/>
                          <a:cs typeface="Times New Roman"/>
                          <a:sym typeface="Times New Roman"/>
                        </a:rPr>
                        <a:t>users can upload images of affected</a:t>
                      </a:r>
                    </a:p>
                    <a:p>
                      <a:pPr algn="ctr">
                        <a:lnSpc>
                          <a:spcPts val="1792"/>
                        </a:lnSpc>
                      </a:pPr>
                      <a:r>
                        <a:rPr lang="en-US" sz="1280">
                          <a:solidFill>
                            <a:srgbClr val="000000"/>
                          </a:solidFill>
                          <a:latin typeface="Times New Roman"/>
                          <a:ea typeface="Times New Roman"/>
                          <a:cs typeface="Times New Roman"/>
                          <a:sym typeface="Times New Roman"/>
                        </a:rPr>
                        <a:t>skin areas for disease classification</a:t>
                      </a:r>
                    </a:p>
                    <a:p>
                      <a:pPr algn="ctr">
                        <a:lnSpc>
                          <a:spcPts val="1792"/>
                        </a:lnSpc>
                      </a:pPr>
                      <a:r>
                        <a:rPr lang="en-US" sz="1280">
                          <a:solidFill>
                            <a:srgbClr val="000000"/>
                          </a:solidFill>
                          <a:latin typeface="Times New Roman"/>
                          <a:ea typeface="Times New Roman"/>
                          <a:cs typeface="Times New Roman"/>
                          <a:sym typeface="Times New Roman"/>
                        </a:rPr>
                        <a:t>and treatment suggestions.</a:t>
                      </a:r>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a:solidFill>
                            <a:srgbClr val="000000"/>
                          </a:solidFill>
                          <a:latin typeface="Times New Roman"/>
                          <a:ea typeface="Times New Roman"/>
                          <a:cs typeface="Times New Roman"/>
                          <a:sym typeface="Times New Roman"/>
                        </a:rPr>
                        <a:t>Overall accuracy: 94.05%</a:t>
                      </a:r>
                      <a:endParaRPr lang="en-US" sz="1100"/>
                    </a:p>
                    <a:p>
                      <a:pPr algn="ctr">
                        <a:lnSpc>
                          <a:spcPts val="1792"/>
                        </a:lnSpc>
                      </a:pPr>
                      <a:r>
                        <a:rPr lang="en-US" sz="1280">
                          <a:solidFill>
                            <a:srgbClr val="000000"/>
                          </a:solidFill>
                          <a:latin typeface="Times New Roman"/>
                          <a:ea typeface="Times New Roman"/>
                          <a:cs typeface="Times New Roman"/>
                          <a:sym typeface="Times New Roman"/>
                        </a:rPr>
                        <a:t>Validation accuracy: 89.36%</a:t>
                      </a:r>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344133">
                <a:tc>
                  <a:txBody>
                    <a:bodyPr anchor="t" rtlCol="false"/>
                    <a:lstStyle/>
                    <a:p>
                      <a:pPr algn="ctr">
                        <a:lnSpc>
                          <a:spcPts val="1792"/>
                        </a:lnSpc>
                        <a:defRPr/>
                      </a:pPr>
                      <a:r>
                        <a:rPr lang="en-US" sz="1280">
                          <a:solidFill>
                            <a:srgbClr val="000000"/>
                          </a:solidFill>
                          <a:latin typeface="Times New Roman"/>
                          <a:ea typeface="Times New Roman"/>
                          <a:cs typeface="Times New Roman"/>
                          <a:sym typeface="Times New Roman"/>
                        </a:rPr>
                        <a:t>4</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a:solidFill>
                            <a:srgbClr val="000000"/>
                          </a:solidFill>
                          <a:latin typeface="Times New Roman"/>
                          <a:ea typeface="Times New Roman"/>
                          <a:cs typeface="Times New Roman"/>
                          <a:sym typeface="Times New Roman"/>
                        </a:rPr>
                        <a:t>2023</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Times New Roman"/>
                          <a:ea typeface="Times New Roman"/>
                          <a:cs typeface="Times New Roman"/>
                          <a:sym typeface="Times New Roman"/>
                        </a:rPr>
                        <a:t>Xia, Deneng</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just">
                        <a:lnSpc>
                          <a:spcPts val="1792"/>
                        </a:lnSpc>
                        <a:defRPr/>
                      </a:pPr>
                      <a:r>
                        <a:rPr lang="en-US" sz="1280">
                          <a:solidFill>
                            <a:srgbClr val="000000"/>
                          </a:solidFill>
                          <a:latin typeface="Times New Roman"/>
                          <a:ea typeface="Times New Roman"/>
                          <a:cs typeface="Times New Roman"/>
                          <a:sym typeface="Times New Roman"/>
                        </a:rPr>
                        <a:t>Title:Skin disease diagnosis </a:t>
                      </a:r>
                      <a:r>
                        <a:rPr lang="en-US" sz="1280">
                          <a:solidFill>
                            <a:srgbClr val="000000"/>
                          </a:solidFill>
                          <a:latin typeface="Times New Roman"/>
                          <a:ea typeface="Times New Roman"/>
                          <a:cs typeface="Times New Roman"/>
                          <a:sym typeface="Times New Roman"/>
                        </a:rPr>
                        <a:t>using deep neural network and</a:t>
                      </a:r>
                      <a:endParaRPr lang="en-US" sz="1100"/>
                    </a:p>
                    <a:p>
                      <a:pPr algn="just">
                        <a:lnSpc>
                          <a:spcPts val="1792"/>
                        </a:lnSpc>
                      </a:pPr>
                      <a:r>
                        <a:rPr lang="en-US" sz="1280">
                          <a:solidFill>
                            <a:srgbClr val="000000"/>
                          </a:solidFill>
                          <a:latin typeface="Times New Roman"/>
                          <a:ea typeface="Times New Roman"/>
                          <a:cs typeface="Times New Roman"/>
                          <a:sym typeface="Times New Roman"/>
                        </a:rPr>
                        <a:t>large language model. Volume and Issue: Vol. 4, No. 5 Pages: 5526–5530 ISSN:2582-7421 Journal </a:t>
                      </a:r>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792"/>
                        </a:lnSpc>
                        <a:defRPr/>
                      </a:pPr>
                      <a:r>
                        <a:rPr lang="en-US" sz="1280">
                          <a:solidFill>
                            <a:srgbClr val="000000"/>
                          </a:solidFill>
                          <a:latin typeface="Times New Roman"/>
                          <a:ea typeface="Times New Roman"/>
                          <a:cs typeface="Times New Roman"/>
                          <a:sym typeface="Times New Roman"/>
                        </a:rPr>
                        <a:t>1.Fine-tuned the model using</a:t>
                      </a:r>
                      <a:endParaRPr lang="en-US" sz="1100"/>
                    </a:p>
                    <a:p>
                      <a:pPr algn="l">
                        <a:lnSpc>
                          <a:spcPts val="1792"/>
                        </a:lnSpc>
                      </a:pPr>
                      <a:r>
                        <a:rPr lang="en-US" sz="1280">
                          <a:solidFill>
                            <a:srgbClr val="000000"/>
                          </a:solidFill>
                          <a:latin typeface="Times New Roman"/>
                          <a:ea typeface="Times New Roman"/>
                          <a:cs typeface="Times New Roman"/>
                          <a:sym typeface="Times New Roman"/>
                        </a:rPr>
                        <a:t>parameter-efficient techniques</a:t>
                      </a:r>
                    </a:p>
                    <a:p>
                      <a:pPr algn="l">
                        <a:lnSpc>
                          <a:spcPts val="1792"/>
                        </a:lnSpc>
                      </a:pPr>
                      <a:r>
                        <a:rPr lang="en-US" sz="1280">
                          <a:solidFill>
                            <a:srgbClr val="000000"/>
                          </a:solidFill>
                          <a:latin typeface="Times New Roman"/>
                          <a:ea typeface="Times New Roman"/>
                          <a:cs typeface="Times New Roman"/>
                          <a:sym typeface="Times New Roman"/>
                        </a:rPr>
                        <a:t>(P-Tuning v2) for generating</a:t>
                      </a:r>
                    </a:p>
                    <a:p>
                      <a:pPr algn="l">
                        <a:lnSpc>
                          <a:spcPts val="1792"/>
                        </a:lnSpc>
                      </a:pPr>
                      <a:r>
                        <a:rPr lang="en-US" sz="1280">
                          <a:solidFill>
                            <a:srgbClr val="000000"/>
                          </a:solidFill>
                          <a:latin typeface="Times New Roman"/>
                          <a:ea typeface="Times New Roman"/>
                          <a:cs typeface="Times New Roman"/>
                          <a:sym typeface="Times New Roman"/>
                        </a:rPr>
                        <a:t>context-specific medical explanations. 2. Developed a</a:t>
                      </a:r>
                    </a:p>
                    <a:p>
                      <a:pPr algn="l">
                        <a:lnSpc>
                          <a:spcPts val="1792"/>
                        </a:lnSpc>
                      </a:pPr>
                      <a:r>
                        <a:rPr lang="en-US" sz="1280">
                          <a:solidFill>
                            <a:srgbClr val="000000"/>
                          </a:solidFill>
                          <a:latin typeface="Times New Roman"/>
                          <a:ea typeface="Times New Roman"/>
                          <a:cs typeface="Times New Roman"/>
                          <a:sym typeface="Times New Roman"/>
                        </a:rPr>
                        <a:t>web-based user interface for</a:t>
                      </a:r>
                    </a:p>
                    <a:p>
                      <a:pPr algn="l">
                        <a:lnSpc>
                          <a:spcPts val="1792"/>
                        </a:lnSpc>
                      </a:pPr>
                      <a:r>
                        <a:rPr lang="en-US" sz="1280">
                          <a:solidFill>
                            <a:srgbClr val="000000"/>
                          </a:solidFill>
                          <a:latin typeface="Times New Roman"/>
                          <a:ea typeface="Times New Roman"/>
                          <a:cs typeface="Times New Roman"/>
                          <a:sym typeface="Times New Roman"/>
                        </a:rPr>
                        <a:t>easy interaction and diagnosis.</a:t>
                      </a:r>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792"/>
                        </a:lnSpc>
                        <a:defRPr/>
                      </a:pPr>
                      <a:r>
                        <a:rPr lang="en-US" sz="1280">
                          <a:solidFill>
                            <a:srgbClr val="000000"/>
                          </a:solidFill>
                          <a:latin typeface="Times New Roman"/>
                          <a:ea typeface="Times New Roman"/>
                          <a:cs typeface="Times New Roman"/>
                          <a:sym typeface="Times New Roman"/>
                        </a:rPr>
                        <a:t>Overall accuracy: 84.05%</a:t>
                      </a:r>
                      <a:endParaRPr lang="en-US" sz="1100"/>
                    </a:p>
                    <a:p>
                      <a:pPr algn="l">
                        <a:lnSpc>
                          <a:spcPts val="1792"/>
                        </a:lnSpc>
                      </a:pPr>
                      <a:r>
                        <a:rPr lang="en-US" sz="1280">
                          <a:solidFill>
                            <a:srgbClr val="000000"/>
                          </a:solidFill>
                          <a:latin typeface="Times New Roman"/>
                          <a:ea typeface="Times New Roman"/>
                          <a:cs typeface="Times New Roman"/>
                          <a:sym typeface="Times New Roman"/>
                        </a:rPr>
                        <a:t>Validation accuracy: 81.36%</a:t>
                      </a:r>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70560" y="177057"/>
            <a:ext cx="8412480" cy="565609"/>
            <a:chOff x="0" y="0"/>
            <a:chExt cx="11216640" cy="754145"/>
          </a:xfrm>
        </p:grpSpPr>
        <p:sp>
          <p:nvSpPr>
            <p:cNvPr name="Freeform 3" id="3"/>
            <p:cNvSpPr/>
            <p:nvPr/>
          </p:nvSpPr>
          <p:spPr>
            <a:xfrm flipH="false" flipV="false" rot="0">
              <a:off x="0" y="0"/>
              <a:ext cx="11216640" cy="754145"/>
            </a:xfrm>
            <a:custGeom>
              <a:avLst/>
              <a:gdLst/>
              <a:ahLst/>
              <a:cxnLst/>
              <a:rect r="r" b="b" t="t" l="l"/>
              <a:pathLst>
                <a:path h="754145" w="11216640">
                  <a:moveTo>
                    <a:pt x="0" y="0"/>
                  </a:moveTo>
                  <a:lnTo>
                    <a:pt x="11216640" y="0"/>
                  </a:lnTo>
                  <a:lnTo>
                    <a:pt x="11216640" y="754145"/>
                  </a:lnTo>
                  <a:lnTo>
                    <a:pt x="0" y="754145"/>
                  </a:lnTo>
                  <a:close/>
                </a:path>
              </a:pathLst>
            </a:custGeom>
            <a:solidFill>
              <a:srgbClr val="000000">
                <a:alpha val="0"/>
              </a:srgbClr>
            </a:solidFill>
          </p:spPr>
        </p:sp>
        <p:sp>
          <p:nvSpPr>
            <p:cNvPr name="TextBox 4" id="4"/>
            <p:cNvSpPr txBox="true"/>
            <p:nvPr/>
          </p:nvSpPr>
          <p:spPr>
            <a:xfrm>
              <a:off x="0" y="-28575"/>
              <a:ext cx="11216640" cy="782720"/>
            </a:xfrm>
            <a:prstGeom prst="rect">
              <a:avLst/>
            </a:prstGeom>
          </p:spPr>
          <p:txBody>
            <a:bodyPr anchor="ctr" rtlCol="false" tIns="0" lIns="0" bIns="0" rIns="0"/>
            <a:lstStyle/>
            <a:p>
              <a:pPr algn="ctr">
                <a:lnSpc>
                  <a:spcPts val="4147"/>
                </a:lnSpc>
              </a:pPr>
              <a:r>
                <a:rPr lang="en-US" sz="3840" b="true">
                  <a:solidFill>
                    <a:srgbClr val="000000"/>
                  </a:solidFill>
                  <a:latin typeface="Times New Roman Bold"/>
                  <a:ea typeface="Times New Roman Bold"/>
                  <a:cs typeface="Times New Roman Bold"/>
                  <a:sym typeface="Times New Roman Bold"/>
                </a:rPr>
                <a:t>Literature Survey</a:t>
              </a:r>
            </a:p>
          </p:txBody>
        </p:sp>
      </p:grpSp>
      <p:grpSp>
        <p:nvGrpSpPr>
          <p:cNvPr name="Group 5" id="5"/>
          <p:cNvGrpSpPr/>
          <p:nvPr/>
        </p:nvGrpSpPr>
        <p:grpSpPr>
          <a:xfrm rot="0">
            <a:off x="7076902" y="6748676"/>
            <a:ext cx="2194560" cy="389467"/>
            <a:chOff x="0" y="0"/>
            <a:chExt cx="2926080" cy="519289"/>
          </a:xfrm>
        </p:grpSpPr>
        <p:sp>
          <p:nvSpPr>
            <p:cNvPr name="Freeform 6" id="6"/>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7" id="7"/>
            <p:cNvSpPr txBox="true"/>
            <p:nvPr/>
          </p:nvSpPr>
          <p:spPr>
            <a:xfrm>
              <a:off x="0" y="-28575"/>
              <a:ext cx="2926080" cy="547864"/>
            </a:xfrm>
            <a:prstGeom prst="rect">
              <a:avLst/>
            </a:prstGeom>
          </p:spPr>
          <p:txBody>
            <a:bodyPr anchor="ctr" rtlCol="false" tIns="0" lIns="0" bIns="0" rIns="0"/>
            <a:lstStyle/>
            <a:p>
              <a:pPr algn="r">
                <a:lnSpc>
                  <a:spcPts val="1791"/>
                </a:lnSpc>
              </a:pPr>
              <a:r>
                <a:rPr lang="en-US" sz="1493" b="true">
                  <a:solidFill>
                    <a:srgbClr val="000000"/>
                  </a:solidFill>
                  <a:latin typeface="Calibri (MS) Bold"/>
                  <a:ea typeface="Calibri (MS) Bold"/>
                  <a:cs typeface="Calibri (MS) Bold"/>
                  <a:sym typeface="Calibri (MS) Bold"/>
                </a:rPr>
                <a:t>6</a:t>
              </a:r>
            </a:p>
          </p:txBody>
        </p:sp>
      </p:grpSp>
      <p:graphicFrame>
        <p:nvGraphicFramePr>
          <p:cNvPr name="Table 8" id="8"/>
          <p:cNvGraphicFramePr>
            <a:graphicFrameLocks noGrp="true"/>
          </p:cNvGraphicFramePr>
          <p:nvPr/>
        </p:nvGraphicFramePr>
        <p:xfrm>
          <a:off x="231211" y="742666"/>
          <a:ext cx="9291178" cy="6278991"/>
        </p:xfrm>
        <a:graphic>
          <a:graphicData uri="http://schemas.openxmlformats.org/drawingml/2006/table">
            <a:tbl>
              <a:tblPr/>
              <a:tblGrid>
                <a:gridCol w="641460"/>
                <a:gridCol w="1132543"/>
                <a:gridCol w="872531"/>
                <a:gridCol w="1779386"/>
                <a:gridCol w="2726202"/>
                <a:gridCol w="2139056"/>
              </a:tblGrid>
              <a:tr h="1025860">
                <a:tc>
                  <a:txBody>
                    <a:bodyPr anchor="t" rtlCol="false"/>
                    <a:lstStyle/>
                    <a:p>
                      <a:pPr algn="ctr">
                        <a:lnSpc>
                          <a:spcPts val="1792"/>
                        </a:lnSpc>
                        <a:defRPr/>
                      </a:pPr>
                      <a:r>
                        <a:rPr lang="en-US" sz="1280" b="true">
                          <a:solidFill>
                            <a:srgbClr val="000000"/>
                          </a:solidFill>
                          <a:latin typeface="Calibri (MS) Bold"/>
                          <a:ea typeface="Calibri (MS) Bold"/>
                          <a:cs typeface="Calibri (MS) Bold"/>
                          <a:sym typeface="Calibri (MS) Bold"/>
                        </a:rPr>
                        <a:t>S NO</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b="true">
                          <a:solidFill>
                            <a:srgbClr val="000000"/>
                          </a:solidFill>
                          <a:latin typeface="Calibri (MS) Bold"/>
                          <a:ea typeface="Calibri (MS) Bold"/>
                          <a:cs typeface="Calibri (MS) Bold"/>
                          <a:sym typeface="Calibri (MS) Bold"/>
                        </a:rPr>
                        <a:t>Year of Publication</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b="true">
                          <a:solidFill>
                            <a:srgbClr val="000000"/>
                          </a:solidFill>
                          <a:latin typeface="Calibri (MS) Bold"/>
                          <a:ea typeface="Calibri (MS) Bold"/>
                          <a:cs typeface="Calibri (MS) Bold"/>
                          <a:sym typeface="Calibri (MS) Bold"/>
                        </a:rPr>
                        <a:t>Author Details</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b="true">
                          <a:solidFill>
                            <a:srgbClr val="000000"/>
                          </a:solidFill>
                          <a:latin typeface="Calibri (MS) Bold"/>
                          <a:ea typeface="Calibri (MS) Bold"/>
                          <a:cs typeface="Calibri (MS) Bold"/>
                          <a:sym typeface="Calibri (MS) Bold"/>
                        </a:rPr>
                        <a:t>Journel Details</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b="true">
                          <a:solidFill>
                            <a:srgbClr val="000000"/>
                          </a:solidFill>
                          <a:latin typeface="Calibri (MS) Bold"/>
                          <a:ea typeface="Calibri (MS) Bold"/>
                          <a:cs typeface="Calibri (MS) Bold"/>
                          <a:sym typeface="Calibri (MS) Bold"/>
                        </a:rPr>
                        <a:t>Approach</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b="true">
                          <a:solidFill>
                            <a:srgbClr val="000000"/>
                          </a:solidFill>
                          <a:latin typeface="Calibri (MS) Bold"/>
                          <a:ea typeface="Calibri (MS) Bold"/>
                          <a:cs typeface="Calibri (MS) Bold"/>
                          <a:sym typeface="Calibri (MS) Bold"/>
                        </a:rPr>
                        <a:t>Outcome</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353862">
                <a:tc>
                  <a:txBody>
                    <a:bodyPr anchor="t" rtlCol="false"/>
                    <a:lstStyle/>
                    <a:p>
                      <a:pPr algn="ctr">
                        <a:lnSpc>
                          <a:spcPts val="1792"/>
                        </a:lnSpc>
                        <a:defRPr/>
                      </a:pPr>
                      <a:r>
                        <a:rPr lang="en-US" sz="1280">
                          <a:solidFill>
                            <a:srgbClr val="000000"/>
                          </a:solidFill>
                          <a:latin typeface="Calibri (MS)"/>
                          <a:ea typeface="Calibri (MS)"/>
                          <a:cs typeface="Calibri (MS)"/>
                          <a:sym typeface="Calibri (MS)"/>
                        </a:rPr>
                        <a:t>5</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a:solidFill>
                            <a:srgbClr val="000000"/>
                          </a:solidFill>
                          <a:latin typeface="Calibri (MS)"/>
                          <a:ea typeface="Calibri (MS)"/>
                          <a:cs typeface="Calibri (MS)"/>
                          <a:sym typeface="Calibri (MS)"/>
                        </a:rPr>
                        <a:t>2023</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a:solidFill>
                            <a:srgbClr val="000000"/>
                          </a:solidFill>
                          <a:latin typeface="Calibri (MS)"/>
                          <a:ea typeface="Calibri (MS)"/>
                          <a:cs typeface="Calibri (MS)"/>
                          <a:sym typeface="Calibri (MS)"/>
                        </a:rPr>
                        <a:t> Manu Goyal1 , Thomas Knackstedt2 , Sh</a:t>
                      </a:r>
                      <a:r>
                        <a:rPr lang="en-US" sz="1280">
                          <a:solidFill>
                            <a:srgbClr val="000000"/>
                          </a:solidFill>
                          <a:latin typeface="Calibri (MS)"/>
                          <a:ea typeface="Calibri (MS)"/>
                          <a:cs typeface="Calibri (MS)"/>
                          <a:sym typeface="Calibri (MS)"/>
                        </a:rPr>
                        <a:t>aofeng Yan3  </a:t>
                      </a:r>
                      <a:endParaRPr lang="en-US" sz="1100"/>
                    </a:p>
                    <a:p>
                      <a:pPr algn="ctr">
                        <a:lnSpc>
                          <a:spcPts val="1792"/>
                        </a:lnSpc>
                      </a:pPr>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Arimo"/>
                          <a:ea typeface="Arimo"/>
                          <a:cs typeface="Arimo"/>
                          <a:sym typeface="Arimo"/>
                        </a:rPr>
                        <a:t>Title   : Artificial Intelligence-Based Image Classification for Diagnosis of </a:t>
                      </a:r>
                      <a:endParaRPr lang="en-US" sz="1100"/>
                    </a:p>
                    <a:p>
                      <a:pPr algn="l">
                        <a:lnSpc>
                          <a:spcPts val="1679"/>
                        </a:lnSpc>
                      </a:pPr>
                      <a:r>
                        <a:rPr lang="en-US" sz="1200">
                          <a:solidFill>
                            <a:srgbClr val="000000"/>
                          </a:solidFill>
                          <a:latin typeface="Arimo"/>
                          <a:ea typeface="Arimo"/>
                          <a:cs typeface="Arimo"/>
                          <a:sym typeface="Arimo"/>
                        </a:rPr>
                        <a:t>Skin Cancer: Challenges and Opportunitie </a:t>
                      </a:r>
                    </a:p>
                    <a:p>
                      <a:pPr algn="l">
                        <a:lnSpc>
                          <a:spcPts val="1679"/>
                        </a:lnSpc>
                      </a:pPr>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a:solidFill>
                            <a:srgbClr val="000000"/>
                          </a:solidFill>
                          <a:latin typeface="Calibri (MS)"/>
                          <a:ea typeface="Calibri (MS)"/>
                          <a:cs typeface="Calibri (MS)"/>
                          <a:sym typeface="Calibri (MS)"/>
                        </a:rPr>
                        <a:t>This review explores </a:t>
                      </a:r>
                      <a:r>
                        <a:rPr lang="en-US" sz="1280">
                          <a:solidFill>
                            <a:srgbClr val="000000"/>
                          </a:solidFill>
                          <a:latin typeface="Calibri (MS)"/>
                          <a:ea typeface="Calibri (MS)"/>
                          <a:cs typeface="Calibri (MS)"/>
                          <a:sym typeface="Calibri (MS)"/>
                        </a:rPr>
                        <a:t>the development of AI-enabled computer-aided diagnostic systems for skin cancer detection. It highlights the increasing need for AI assistance due to rising skin cancer cases, low awareness, and limited clinical expertise. </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a:solidFill>
                            <a:srgbClr val="000000"/>
                          </a:solidFill>
                          <a:latin typeface="Calibri (MS)"/>
                          <a:ea typeface="Calibri (MS)"/>
                          <a:cs typeface="Calibri (MS)"/>
                          <a:sym typeface="Calibri (MS)"/>
                        </a:rPr>
                        <a:t>Overall accuracy: 82.05%</a:t>
                      </a:r>
                      <a:endParaRPr lang="en-US" sz="1100"/>
                    </a:p>
                    <a:p>
                      <a:pPr algn="ctr">
                        <a:lnSpc>
                          <a:spcPts val="1792"/>
                        </a:lnSpc>
                      </a:pPr>
                      <a:r>
                        <a:rPr lang="en-US" sz="1280">
                          <a:solidFill>
                            <a:srgbClr val="000000"/>
                          </a:solidFill>
                          <a:latin typeface="Calibri (MS)"/>
                          <a:ea typeface="Calibri (MS)"/>
                          <a:cs typeface="Calibri (MS)"/>
                          <a:sym typeface="Calibri (MS)"/>
                        </a:rPr>
                        <a:t>Validation accuracy: 86.76%</a:t>
                      </a:r>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899269">
                <a:tc>
                  <a:txBody>
                    <a:bodyPr anchor="t" rtlCol="false"/>
                    <a:lstStyle/>
                    <a:p>
                      <a:pPr algn="ctr">
                        <a:lnSpc>
                          <a:spcPts val="1792"/>
                        </a:lnSpc>
                        <a:defRPr/>
                      </a:pPr>
                      <a:r>
                        <a:rPr lang="en-US" sz="1280" b="true">
                          <a:solidFill>
                            <a:srgbClr val="000000"/>
                          </a:solidFill>
                          <a:latin typeface="Calibri (MS) Bold"/>
                          <a:ea typeface="Calibri (MS) Bold"/>
                          <a:cs typeface="Calibri (MS) Bold"/>
                          <a:sym typeface="Calibri (MS) Bold"/>
                        </a:rPr>
                        <a:t>6</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a:solidFill>
                            <a:srgbClr val="000000"/>
                          </a:solidFill>
                          <a:latin typeface="Calibri (MS)"/>
                          <a:ea typeface="Calibri (MS)"/>
                          <a:cs typeface="Calibri (MS)"/>
                          <a:sym typeface="Calibri (MS)"/>
                        </a:rPr>
                        <a:t>2020</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Arimo"/>
                          <a:ea typeface="Arimo"/>
                          <a:cs typeface="Arimo"/>
                          <a:sym typeface="Arimo"/>
                        </a:rPr>
                        <a:t>Noortaz Rezaoana, Mohammad Shahadat Hossain, Karl Andersson </a:t>
                      </a:r>
                      <a:endParaRPr lang="en-US" sz="1100"/>
                    </a:p>
                    <a:p>
                      <a:pPr algn="l">
                        <a:lnSpc>
                          <a:spcPts val="1679"/>
                        </a:lnSpc>
                      </a:pPr>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just">
                        <a:lnSpc>
                          <a:spcPts val="1792"/>
                        </a:lnSpc>
                        <a:defRPr/>
                      </a:pPr>
                      <a:r>
                        <a:rPr lang="en-US" sz="1280">
                          <a:solidFill>
                            <a:srgbClr val="000000"/>
                          </a:solidFill>
                          <a:latin typeface="Calibri (MS)"/>
                          <a:ea typeface="Calibri (MS)"/>
                          <a:cs typeface="Calibri (MS)"/>
                          <a:sym typeface="Calibri (MS)"/>
                        </a:rPr>
                        <a:t>Title   :</a:t>
                      </a:r>
                      <a:r>
                        <a:rPr lang="en-US" sz="1280">
                          <a:solidFill>
                            <a:srgbClr val="000000"/>
                          </a:solidFill>
                          <a:latin typeface="Calibri (MS)"/>
                          <a:ea typeface="Calibri (MS)"/>
                          <a:cs typeface="Calibri (MS)"/>
                          <a:sym typeface="Calibri (MS)"/>
                        </a:rPr>
                        <a:t> Detection and Classification of Skin Cancer by Using a Parallel CNN </a:t>
                      </a:r>
                      <a:endParaRPr lang="en-US" sz="1100"/>
                    </a:p>
                    <a:p>
                      <a:pPr algn="just">
                        <a:lnSpc>
                          <a:spcPts val="1792"/>
                        </a:lnSpc>
                      </a:pPr>
                      <a:r>
                        <a:rPr lang="en-US" sz="1280">
                          <a:solidFill>
                            <a:srgbClr val="000000"/>
                          </a:solidFill>
                          <a:latin typeface="Calibri (MS)"/>
                          <a:ea typeface="Calibri (MS)"/>
                          <a:cs typeface="Calibri (MS)"/>
                          <a:sym typeface="Calibri (MS)"/>
                        </a:rPr>
                        <a:t>M</a:t>
                      </a:r>
                      <a:r>
                        <a:rPr lang="en-US" sz="1280">
                          <a:solidFill>
                            <a:srgbClr val="000000"/>
                          </a:solidFill>
                          <a:latin typeface="Calibri (MS)"/>
                          <a:ea typeface="Calibri (MS)"/>
                          <a:cs typeface="Calibri (MS)"/>
                          <a:sym typeface="Calibri (MS)"/>
                        </a:rPr>
                        <a:t>ode </a:t>
                      </a:r>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Arimo"/>
                          <a:ea typeface="Arimo"/>
                          <a:cs typeface="Arimo"/>
                          <a:sym typeface="Arimo"/>
                        </a:rPr>
                        <a:t>This paper proposes an automated technique for skin cancer classification using deep learning and image processing. It focuses on early detection to improve treatment outcomes by leveraging Convolutional Neural Networks (CNNs) to classify nine types of skin cancer, including melanoma, basal cell carcinoma, and squamous cell carcinoma.</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Arimo"/>
                          <a:ea typeface="Arimo"/>
                          <a:cs typeface="Arimo"/>
                          <a:sym typeface="Arimo"/>
                        </a:rPr>
                        <a:t>Overall accuracy: 90.09%</a:t>
                      </a:r>
                      <a:endParaRPr lang="en-US" sz="1100"/>
                    </a:p>
                    <a:p>
                      <a:pPr algn="l">
                        <a:lnSpc>
                          <a:spcPts val="1679"/>
                        </a:lnSpc>
                      </a:pPr>
                      <a:r>
                        <a:rPr lang="en-US" sz="1200">
                          <a:solidFill>
                            <a:srgbClr val="000000"/>
                          </a:solidFill>
                          <a:latin typeface="Arimo"/>
                          <a:ea typeface="Arimo"/>
                          <a:cs typeface="Arimo"/>
                          <a:sym typeface="Arimo"/>
                        </a:rPr>
                        <a:t>Validation accuracy: 86.63%</a:t>
                      </a:r>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70560" y="177057"/>
            <a:ext cx="8412480" cy="565609"/>
            <a:chOff x="0" y="0"/>
            <a:chExt cx="11216640" cy="754145"/>
          </a:xfrm>
        </p:grpSpPr>
        <p:sp>
          <p:nvSpPr>
            <p:cNvPr name="Freeform 3" id="3"/>
            <p:cNvSpPr/>
            <p:nvPr/>
          </p:nvSpPr>
          <p:spPr>
            <a:xfrm flipH="false" flipV="false" rot="0">
              <a:off x="0" y="0"/>
              <a:ext cx="11216640" cy="754145"/>
            </a:xfrm>
            <a:custGeom>
              <a:avLst/>
              <a:gdLst/>
              <a:ahLst/>
              <a:cxnLst/>
              <a:rect r="r" b="b" t="t" l="l"/>
              <a:pathLst>
                <a:path h="754145" w="11216640">
                  <a:moveTo>
                    <a:pt x="0" y="0"/>
                  </a:moveTo>
                  <a:lnTo>
                    <a:pt x="11216640" y="0"/>
                  </a:lnTo>
                  <a:lnTo>
                    <a:pt x="11216640" y="754145"/>
                  </a:lnTo>
                  <a:lnTo>
                    <a:pt x="0" y="754145"/>
                  </a:lnTo>
                  <a:close/>
                </a:path>
              </a:pathLst>
            </a:custGeom>
            <a:solidFill>
              <a:srgbClr val="000000">
                <a:alpha val="0"/>
              </a:srgbClr>
            </a:solidFill>
          </p:spPr>
        </p:sp>
        <p:sp>
          <p:nvSpPr>
            <p:cNvPr name="TextBox 4" id="4"/>
            <p:cNvSpPr txBox="true"/>
            <p:nvPr/>
          </p:nvSpPr>
          <p:spPr>
            <a:xfrm>
              <a:off x="0" y="-28575"/>
              <a:ext cx="11216640" cy="782720"/>
            </a:xfrm>
            <a:prstGeom prst="rect">
              <a:avLst/>
            </a:prstGeom>
          </p:spPr>
          <p:txBody>
            <a:bodyPr anchor="ctr" rtlCol="false" tIns="0" lIns="0" bIns="0" rIns="0"/>
            <a:lstStyle/>
            <a:p>
              <a:pPr algn="ctr">
                <a:lnSpc>
                  <a:spcPts val="4147"/>
                </a:lnSpc>
              </a:pPr>
              <a:r>
                <a:rPr lang="en-US" sz="3840" b="true">
                  <a:solidFill>
                    <a:srgbClr val="000000"/>
                  </a:solidFill>
                  <a:latin typeface="Times New Roman Bold"/>
                  <a:ea typeface="Times New Roman Bold"/>
                  <a:cs typeface="Times New Roman Bold"/>
                  <a:sym typeface="Times New Roman Bold"/>
                </a:rPr>
                <a:t>Literature Survey</a:t>
              </a:r>
            </a:p>
          </p:txBody>
        </p:sp>
      </p:grpSp>
      <p:grpSp>
        <p:nvGrpSpPr>
          <p:cNvPr name="Group 5" id="5"/>
          <p:cNvGrpSpPr/>
          <p:nvPr/>
        </p:nvGrpSpPr>
        <p:grpSpPr>
          <a:xfrm rot="0">
            <a:off x="7076902" y="6748676"/>
            <a:ext cx="2194560" cy="389467"/>
            <a:chOff x="0" y="0"/>
            <a:chExt cx="2926080" cy="519289"/>
          </a:xfrm>
        </p:grpSpPr>
        <p:sp>
          <p:nvSpPr>
            <p:cNvPr name="Freeform 6" id="6"/>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7" id="7"/>
            <p:cNvSpPr txBox="true"/>
            <p:nvPr/>
          </p:nvSpPr>
          <p:spPr>
            <a:xfrm>
              <a:off x="0" y="-28575"/>
              <a:ext cx="2926080" cy="547864"/>
            </a:xfrm>
            <a:prstGeom prst="rect">
              <a:avLst/>
            </a:prstGeom>
          </p:spPr>
          <p:txBody>
            <a:bodyPr anchor="ctr" rtlCol="false" tIns="0" lIns="0" bIns="0" rIns="0"/>
            <a:lstStyle/>
            <a:p>
              <a:pPr algn="r">
                <a:lnSpc>
                  <a:spcPts val="1791"/>
                </a:lnSpc>
              </a:pPr>
              <a:r>
                <a:rPr lang="en-US" sz="1493" b="true">
                  <a:solidFill>
                    <a:srgbClr val="000000"/>
                  </a:solidFill>
                  <a:latin typeface="Calibri (MS) Bold"/>
                  <a:ea typeface="Calibri (MS) Bold"/>
                  <a:cs typeface="Calibri (MS) Bold"/>
                  <a:sym typeface="Calibri (MS) Bold"/>
                </a:rPr>
                <a:t>6</a:t>
              </a:r>
            </a:p>
          </p:txBody>
        </p:sp>
      </p:grpSp>
      <p:graphicFrame>
        <p:nvGraphicFramePr>
          <p:cNvPr name="Table 8" id="8"/>
          <p:cNvGraphicFramePr>
            <a:graphicFrameLocks noGrp="true"/>
          </p:cNvGraphicFramePr>
          <p:nvPr/>
        </p:nvGraphicFramePr>
        <p:xfrm>
          <a:off x="231211" y="934483"/>
          <a:ext cx="9291178" cy="5814193"/>
        </p:xfrm>
        <a:graphic>
          <a:graphicData uri="http://schemas.openxmlformats.org/drawingml/2006/table">
            <a:tbl>
              <a:tblPr/>
              <a:tblGrid>
                <a:gridCol w="607251"/>
                <a:gridCol w="1132543"/>
                <a:gridCol w="1231723"/>
                <a:gridCol w="1454403"/>
                <a:gridCol w="2726202"/>
                <a:gridCol w="2139056"/>
              </a:tblGrid>
              <a:tr h="1026235">
                <a:tc>
                  <a:txBody>
                    <a:bodyPr anchor="t" rtlCol="false"/>
                    <a:lstStyle/>
                    <a:p>
                      <a:pPr algn="ctr">
                        <a:lnSpc>
                          <a:spcPts val="1792"/>
                        </a:lnSpc>
                        <a:defRPr/>
                      </a:pPr>
                      <a:r>
                        <a:rPr lang="en-US" sz="1280" b="true">
                          <a:solidFill>
                            <a:srgbClr val="000000"/>
                          </a:solidFill>
                          <a:latin typeface="Calibri (MS) Bold"/>
                          <a:ea typeface="Calibri (MS) Bold"/>
                          <a:cs typeface="Calibri (MS) Bold"/>
                          <a:sym typeface="Calibri (MS) Bold"/>
                        </a:rPr>
                        <a:t>S NO</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b="true">
                          <a:solidFill>
                            <a:srgbClr val="000000"/>
                          </a:solidFill>
                          <a:latin typeface="Calibri (MS) Bold"/>
                          <a:ea typeface="Calibri (MS) Bold"/>
                          <a:cs typeface="Calibri (MS) Bold"/>
                          <a:sym typeface="Calibri (MS) Bold"/>
                        </a:rPr>
                        <a:t>Year of Publication</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b="true">
                          <a:solidFill>
                            <a:srgbClr val="000000"/>
                          </a:solidFill>
                          <a:latin typeface="Calibri (MS) Bold"/>
                          <a:ea typeface="Calibri (MS) Bold"/>
                          <a:cs typeface="Calibri (MS) Bold"/>
                          <a:sym typeface="Calibri (MS) Bold"/>
                        </a:rPr>
                        <a:t>Author Details</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b="true">
                          <a:solidFill>
                            <a:srgbClr val="000000"/>
                          </a:solidFill>
                          <a:latin typeface="Calibri (MS) Bold"/>
                          <a:ea typeface="Calibri (MS) Bold"/>
                          <a:cs typeface="Calibri (MS) Bold"/>
                          <a:sym typeface="Calibri (MS) Bold"/>
                        </a:rPr>
                        <a:t>Journel Details</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b="true">
                          <a:solidFill>
                            <a:srgbClr val="000000"/>
                          </a:solidFill>
                          <a:latin typeface="Calibri (MS) Bold"/>
                          <a:ea typeface="Calibri (MS) Bold"/>
                          <a:cs typeface="Calibri (MS) Bold"/>
                          <a:sym typeface="Calibri (MS) Bold"/>
                        </a:rPr>
                        <a:t>Approach</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b="true">
                          <a:solidFill>
                            <a:srgbClr val="000000"/>
                          </a:solidFill>
                          <a:latin typeface="Calibri (MS) Bold"/>
                          <a:ea typeface="Calibri (MS) Bold"/>
                          <a:cs typeface="Calibri (MS) Bold"/>
                          <a:sym typeface="Calibri (MS) Bold"/>
                        </a:rPr>
                        <a:t>Outcome</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134566">
                <a:tc>
                  <a:txBody>
                    <a:bodyPr anchor="t" rtlCol="false"/>
                    <a:lstStyle/>
                    <a:p>
                      <a:pPr algn="ctr">
                        <a:lnSpc>
                          <a:spcPts val="1792"/>
                        </a:lnSpc>
                        <a:defRPr/>
                      </a:pPr>
                      <a:r>
                        <a:rPr lang="en-US" sz="1280" b="true">
                          <a:solidFill>
                            <a:srgbClr val="000000"/>
                          </a:solidFill>
                          <a:latin typeface="Calibri (MS) Bold"/>
                          <a:ea typeface="Calibri (MS) Bold"/>
                          <a:cs typeface="Calibri (MS) Bold"/>
                          <a:sym typeface="Calibri (MS) Bold"/>
                        </a:rPr>
                        <a:t>7</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a:solidFill>
                            <a:srgbClr val="000000"/>
                          </a:solidFill>
                          <a:latin typeface="Calibri (MS)"/>
                          <a:ea typeface="Calibri (MS)"/>
                          <a:cs typeface="Calibri (MS)"/>
                          <a:sym typeface="Calibri (MS)"/>
                        </a:rPr>
                        <a:t>2023</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a:solidFill>
                            <a:srgbClr val="000000"/>
                          </a:solidFill>
                          <a:latin typeface="Calibri (MS)"/>
                          <a:ea typeface="Calibri (MS)"/>
                          <a:cs typeface="Calibri (MS)"/>
                          <a:sym typeface="Calibri (MS)"/>
                        </a:rPr>
                        <a:t> Xiaoke Ma , Wei Zh</a:t>
                      </a:r>
                      <a:r>
                        <a:rPr lang="en-US" sz="1280">
                          <a:solidFill>
                            <a:srgbClr val="000000"/>
                          </a:solidFill>
                          <a:latin typeface="Calibri (MS)"/>
                          <a:ea typeface="Calibri (MS)"/>
                          <a:cs typeface="Calibri (MS)"/>
                          <a:sym typeface="Calibri (MS)"/>
                        </a:rPr>
                        <a:t>ao, and Wenming Wu </a:t>
                      </a:r>
                      <a:endParaRPr lang="en-US" sz="1100"/>
                    </a:p>
                    <a:p>
                      <a:pPr algn="ctr">
                        <a:lnSpc>
                          <a:spcPts val="1792"/>
                        </a:lnSpc>
                      </a:pPr>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Arimo"/>
                          <a:ea typeface="Arimo"/>
                          <a:cs typeface="Arimo"/>
                          <a:sym typeface="Arimo"/>
                        </a:rPr>
                        <a:t>Title   : Layer-Specific Modules Detection in Cancer Multi-Layer Networks </a:t>
                      </a:r>
                      <a:endParaRPr lang="en-US" sz="1100"/>
                    </a:p>
                    <a:p>
                      <a:pPr algn="l">
                        <a:lnSpc>
                          <a:spcPts val="1679"/>
                        </a:lnSpc>
                      </a:pPr>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a:solidFill>
                            <a:srgbClr val="000000"/>
                          </a:solidFill>
                          <a:latin typeface="Calibri (MS)"/>
                          <a:ea typeface="Calibri (MS)"/>
                          <a:cs typeface="Calibri (MS)"/>
                          <a:sym typeface="Calibri (MS)"/>
                        </a:rPr>
                        <a:t>This paper introduces LSNMF, a novel graph clus</a:t>
                      </a:r>
                      <a:r>
                        <a:rPr lang="en-US" sz="1280">
                          <a:solidFill>
                            <a:srgbClr val="000000"/>
                          </a:solidFill>
                          <a:latin typeface="Calibri (MS)"/>
                          <a:ea typeface="Calibri (MS)"/>
                          <a:cs typeface="Calibri (MS)"/>
                          <a:sym typeface="Calibri (MS)"/>
                        </a:rPr>
                        <a:t>tering algorithm for multi-layer networks using Nonnegative Matrix Factorization (NMF). It extracts and decomposes vertex features into common and layer-specific components, ensuring better structural characterization. </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a:solidFill>
                            <a:srgbClr val="000000"/>
                          </a:solidFill>
                          <a:latin typeface="Calibri (MS)"/>
                          <a:ea typeface="Calibri (MS)"/>
                          <a:cs typeface="Calibri (MS)"/>
                          <a:sym typeface="Calibri (MS)"/>
                        </a:rPr>
                        <a:t>Overall accuracy: 88.65%</a:t>
                      </a:r>
                      <a:endParaRPr lang="en-US" sz="1100"/>
                    </a:p>
                    <a:p>
                      <a:pPr algn="ctr">
                        <a:lnSpc>
                          <a:spcPts val="1792"/>
                        </a:lnSpc>
                      </a:pPr>
                      <a:r>
                        <a:rPr lang="en-US" sz="1280">
                          <a:solidFill>
                            <a:srgbClr val="000000"/>
                          </a:solidFill>
                          <a:latin typeface="Calibri (MS)"/>
                          <a:ea typeface="Calibri (MS)"/>
                          <a:cs typeface="Calibri (MS)"/>
                          <a:sym typeface="Calibri (MS)"/>
                        </a:rPr>
                        <a:t>Validation accuracy: 89.45%</a:t>
                      </a:r>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653392">
                <a:tc>
                  <a:txBody>
                    <a:bodyPr anchor="t" rtlCol="false"/>
                    <a:lstStyle/>
                    <a:p>
                      <a:pPr algn="ctr">
                        <a:lnSpc>
                          <a:spcPts val="1792"/>
                        </a:lnSpc>
                        <a:defRPr/>
                      </a:pPr>
                      <a:r>
                        <a:rPr lang="en-US" sz="1280">
                          <a:solidFill>
                            <a:srgbClr val="000000"/>
                          </a:solidFill>
                          <a:latin typeface="Calibri (MS)"/>
                          <a:ea typeface="Calibri (MS)"/>
                          <a:cs typeface="Calibri (MS)"/>
                          <a:sym typeface="Calibri (MS)"/>
                        </a:rPr>
                        <a:t>8</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792"/>
                        </a:lnSpc>
                        <a:defRPr/>
                      </a:pPr>
                      <a:r>
                        <a:rPr lang="en-US" sz="1280">
                          <a:solidFill>
                            <a:srgbClr val="000000"/>
                          </a:solidFill>
                          <a:latin typeface="Calibri (MS)"/>
                          <a:ea typeface="Calibri (MS)"/>
                          <a:cs typeface="Calibri (MS)"/>
                          <a:sym typeface="Calibri (MS)"/>
                        </a:rPr>
                        <a:t>2020</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Arimo"/>
                          <a:ea typeface="Arimo"/>
                          <a:cs typeface="Arimo"/>
                          <a:sym typeface="Arimo"/>
                        </a:rPr>
                        <a:t> Marzuraikah Mohd Stofa, Mohd Asyraf Zulkifley, Muhammad </a:t>
                      </a:r>
                      <a:endParaRPr lang="en-US" sz="1100"/>
                    </a:p>
                    <a:p>
                      <a:pPr algn="l">
                        <a:lnSpc>
                          <a:spcPts val="1679"/>
                        </a:lnSpc>
                      </a:pPr>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just">
                        <a:lnSpc>
                          <a:spcPts val="1792"/>
                        </a:lnSpc>
                        <a:defRPr/>
                      </a:pPr>
                      <a:r>
                        <a:rPr lang="en-US" sz="1280">
                          <a:solidFill>
                            <a:srgbClr val="000000"/>
                          </a:solidFill>
                          <a:latin typeface="Calibri (MS)"/>
                          <a:ea typeface="Calibri (MS)"/>
                          <a:cs typeface="Calibri (MS)"/>
                          <a:sym typeface="Calibri (MS)"/>
                        </a:rPr>
                        <a:t>Title   :</a:t>
                      </a:r>
                      <a:r>
                        <a:rPr lang="en-US" sz="1280">
                          <a:solidFill>
                            <a:srgbClr val="000000"/>
                          </a:solidFill>
                          <a:latin typeface="Calibri (MS)"/>
                          <a:ea typeface="Calibri (MS)"/>
                          <a:cs typeface="Calibri (MS)"/>
                          <a:sym typeface="Calibri (MS)"/>
                        </a:rPr>
                        <a:t> Skin Lesions Classification and : A Review  </a:t>
                      </a:r>
                      <a:endParaRPr lang="en-US" sz="1100"/>
                    </a:p>
                    <a:p>
                      <a:pPr algn="just">
                        <a:lnSpc>
                          <a:spcPts val="1792"/>
                        </a:lnSpc>
                      </a:pPr>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Arimo"/>
                          <a:ea typeface="Arimo"/>
                          <a:cs typeface="Arimo"/>
                          <a:sym typeface="Arimo"/>
                        </a:rPr>
                        <a:t>This paper reviews deep learning-based approaches for automated skin disease diagnosis, addressing challenges in lesion complexity. It analyzes classification techniques, lesion detection methods, and evaluates 12 CNN models using accuracy, specificity, sensitivity, and AUC.</a:t>
                      </a:r>
                      <a:endParaRPr lang="en-US" sz="1100"/>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Arimo"/>
                          <a:ea typeface="Arimo"/>
                          <a:cs typeface="Arimo"/>
                          <a:sym typeface="Arimo"/>
                        </a:rPr>
                        <a:t>Overall accuracy: 81.25%</a:t>
                      </a:r>
                      <a:endParaRPr lang="en-US" sz="1100"/>
                    </a:p>
                    <a:p>
                      <a:pPr algn="l">
                        <a:lnSpc>
                          <a:spcPts val="1679"/>
                        </a:lnSpc>
                      </a:pPr>
                      <a:r>
                        <a:rPr lang="en-US" sz="1200">
                          <a:solidFill>
                            <a:srgbClr val="000000"/>
                          </a:solidFill>
                          <a:latin typeface="Arimo"/>
                          <a:ea typeface="Arimo"/>
                          <a:cs typeface="Arimo"/>
                          <a:sym typeface="Arimo"/>
                        </a:rPr>
                        <a:t>Validation accuracy: 88.87%</a:t>
                      </a:r>
                    </a:p>
                  </a:txBody>
                  <a:tcPr marL="152400" marR="152400" marT="152400" marB="1524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70560" y="177057"/>
            <a:ext cx="8412480" cy="565609"/>
            <a:chOff x="0" y="0"/>
            <a:chExt cx="11216640" cy="754145"/>
          </a:xfrm>
        </p:grpSpPr>
        <p:sp>
          <p:nvSpPr>
            <p:cNvPr name="Freeform 3" id="3"/>
            <p:cNvSpPr/>
            <p:nvPr/>
          </p:nvSpPr>
          <p:spPr>
            <a:xfrm flipH="false" flipV="false" rot="0">
              <a:off x="0" y="0"/>
              <a:ext cx="11216640" cy="754145"/>
            </a:xfrm>
            <a:custGeom>
              <a:avLst/>
              <a:gdLst/>
              <a:ahLst/>
              <a:cxnLst/>
              <a:rect r="r" b="b" t="t" l="l"/>
              <a:pathLst>
                <a:path h="754145" w="11216640">
                  <a:moveTo>
                    <a:pt x="0" y="0"/>
                  </a:moveTo>
                  <a:lnTo>
                    <a:pt x="11216640" y="0"/>
                  </a:lnTo>
                  <a:lnTo>
                    <a:pt x="11216640" y="754145"/>
                  </a:lnTo>
                  <a:lnTo>
                    <a:pt x="0" y="754145"/>
                  </a:lnTo>
                  <a:close/>
                </a:path>
              </a:pathLst>
            </a:custGeom>
            <a:solidFill>
              <a:srgbClr val="000000">
                <a:alpha val="0"/>
              </a:srgbClr>
            </a:solidFill>
          </p:spPr>
        </p:sp>
        <p:sp>
          <p:nvSpPr>
            <p:cNvPr name="TextBox 4" id="4"/>
            <p:cNvSpPr txBox="true"/>
            <p:nvPr/>
          </p:nvSpPr>
          <p:spPr>
            <a:xfrm>
              <a:off x="0" y="-28575"/>
              <a:ext cx="11216640" cy="782720"/>
            </a:xfrm>
            <a:prstGeom prst="rect">
              <a:avLst/>
            </a:prstGeom>
          </p:spPr>
          <p:txBody>
            <a:bodyPr anchor="ctr" rtlCol="false" tIns="0" lIns="0" bIns="0" rIns="0"/>
            <a:lstStyle/>
            <a:p>
              <a:pPr algn="ctr">
                <a:lnSpc>
                  <a:spcPts val="4147"/>
                </a:lnSpc>
              </a:pPr>
              <a:r>
                <a:rPr lang="en-US" sz="3840" b="true">
                  <a:solidFill>
                    <a:srgbClr val="000000"/>
                  </a:solidFill>
                  <a:latin typeface="Times New Roman Bold"/>
                  <a:ea typeface="Times New Roman Bold"/>
                  <a:cs typeface="Times New Roman Bold"/>
                  <a:sym typeface="Times New Roman Bold"/>
                </a:rPr>
                <a:t>Problem Statement</a:t>
              </a:r>
            </a:p>
          </p:txBody>
        </p:sp>
      </p:grpSp>
      <p:grpSp>
        <p:nvGrpSpPr>
          <p:cNvPr name="Group 5" id="5"/>
          <p:cNvGrpSpPr/>
          <p:nvPr/>
        </p:nvGrpSpPr>
        <p:grpSpPr>
          <a:xfrm rot="0">
            <a:off x="6898005" y="6708650"/>
            <a:ext cx="2597206" cy="460924"/>
            <a:chOff x="0" y="0"/>
            <a:chExt cx="2926080" cy="519289"/>
          </a:xfrm>
        </p:grpSpPr>
        <p:sp>
          <p:nvSpPr>
            <p:cNvPr name="Freeform 6" id="6"/>
            <p:cNvSpPr/>
            <p:nvPr/>
          </p:nvSpPr>
          <p:spPr>
            <a:xfrm flipH="false" flipV="false" rot="0">
              <a:off x="0" y="0"/>
              <a:ext cx="2926080" cy="519289"/>
            </a:xfrm>
            <a:custGeom>
              <a:avLst/>
              <a:gdLst/>
              <a:ahLst/>
              <a:cxnLst/>
              <a:rect r="r" b="b" t="t" l="l"/>
              <a:pathLst>
                <a:path h="519289" w="2926080">
                  <a:moveTo>
                    <a:pt x="0" y="0"/>
                  </a:moveTo>
                  <a:lnTo>
                    <a:pt x="2926080" y="0"/>
                  </a:lnTo>
                  <a:lnTo>
                    <a:pt x="2926080" y="519289"/>
                  </a:lnTo>
                  <a:lnTo>
                    <a:pt x="0" y="519289"/>
                  </a:lnTo>
                  <a:close/>
                </a:path>
              </a:pathLst>
            </a:custGeom>
            <a:solidFill>
              <a:srgbClr val="000000">
                <a:alpha val="0"/>
              </a:srgbClr>
            </a:solidFill>
          </p:spPr>
        </p:sp>
        <p:sp>
          <p:nvSpPr>
            <p:cNvPr name="TextBox 7" id="7"/>
            <p:cNvSpPr txBox="true"/>
            <p:nvPr/>
          </p:nvSpPr>
          <p:spPr>
            <a:xfrm>
              <a:off x="0" y="-28575"/>
              <a:ext cx="2926080" cy="547864"/>
            </a:xfrm>
            <a:prstGeom prst="rect">
              <a:avLst/>
            </a:prstGeom>
          </p:spPr>
          <p:txBody>
            <a:bodyPr anchor="ctr" rtlCol="false" tIns="0" lIns="0" bIns="0" rIns="0"/>
            <a:lstStyle/>
            <a:p>
              <a:pPr algn="r">
                <a:lnSpc>
                  <a:spcPts val="1791"/>
                </a:lnSpc>
              </a:pPr>
              <a:r>
                <a:rPr lang="en-US" sz="1493" b="true">
                  <a:solidFill>
                    <a:srgbClr val="000000"/>
                  </a:solidFill>
                  <a:latin typeface="Calibri (MS) Bold"/>
                  <a:ea typeface="Calibri (MS) Bold"/>
                  <a:cs typeface="Calibri (MS) Bold"/>
                  <a:sym typeface="Calibri (MS) Bold"/>
                </a:rPr>
                <a:t>7</a:t>
              </a:r>
            </a:p>
          </p:txBody>
        </p:sp>
      </p:grpSp>
      <p:sp>
        <p:nvSpPr>
          <p:cNvPr name="TextBox 8" id="8"/>
          <p:cNvSpPr txBox="true"/>
          <p:nvPr/>
        </p:nvSpPr>
        <p:spPr>
          <a:xfrm rot="0">
            <a:off x="529811" y="1597405"/>
            <a:ext cx="8709625" cy="3805429"/>
          </a:xfrm>
          <a:prstGeom prst="rect">
            <a:avLst/>
          </a:prstGeom>
        </p:spPr>
        <p:txBody>
          <a:bodyPr anchor="t" rtlCol="false" tIns="0" lIns="0" bIns="0" rIns="0">
            <a:spAutoFit/>
          </a:bodyPr>
          <a:lstStyle/>
          <a:p>
            <a:pPr algn="just">
              <a:lnSpc>
                <a:spcPts val="3761"/>
              </a:lnSpc>
            </a:pPr>
            <a:r>
              <a:rPr lang="en-US" sz="1979">
                <a:solidFill>
                  <a:srgbClr val="000000"/>
                </a:solidFill>
                <a:latin typeface="Times New Roman"/>
                <a:ea typeface="Times New Roman"/>
                <a:cs typeface="Times New Roman"/>
                <a:sym typeface="Times New Roman"/>
              </a:rPr>
              <a:t>Skin diseases affect millions worldwide, with diagnosis </a:t>
            </a:r>
            <a:r>
              <a:rPr lang="en-US" sz="1979">
                <a:solidFill>
                  <a:srgbClr val="000000"/>
                </a:solidFill>
                <a:latin typeface="Times New Roman"/>
                <a:ea typeface="Times New Roman"/>
                <a:cs typeface="Times New Roman"/>
                <a:sym typeface="Times New Roman"/>
              </a:rPr>
              <a:t>often hindered by moderate accuracy, subjectivity, and inefficiency. Current methods rely heavily on spatial data and dermatologist expertise, overlooking spectral information and lacking adaptability. An advanced system integrating spatial and spectral features through deep learning techniques like CNNs offers a solution. This system enhances diagnostic precision, efficiency, and accessibility, transforming early detection and treatment of skin diseases.</a:t>
            </a:r>
          </a:p>
          <a:p>
            <a:pPr algn="just">
              <a:lnSpc>
                <a:spcPts val="3761"/>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DAGiRqSV3Do</dc:identifier>
  <dcterms:modified xsi:type="dcterms:W3CDTF">2011-08-01T06:04:30Z</dcterms:modified>
  <cp:revision>1</cp:revision>
  <dc:title>PPT TEMPLATE for Project Viva April 2025.pptx</dc:title>
</cp:coreProperties>
</file>